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361" r:id="rId3"/>
    <p:sldId id="573" r:id="rId4"/>
    <p:sldId id="549" r:id="rId5"/>
    <p:sldId id="574" r:id="rId6"/>
    <p:sldId id="569" r:id="rId7"/>
    <p:sldId id="589" r:id="rId8"/>
    <p:sldId id="588" r:id="rId9"/>
    <p:sldId id="570" r:id="rId10"/>
    <p:sldId id="575" r:id="rId11"/>
    <p:sldId id="576" r:id="rId12"/>
    <p:sldId id="590" r:id="rId13"/>
    <p:sldId id="577" r:id="rId14"/>
    <p:sldId id="591" r:id="rId15"/>
    <p:sldId id="592" r:id="rId16"/>
    <p:sldId id="578" r:id="rId17"/>
    <p:sldId id="594" r:id="rId18"/>
    <p:sldId id="595" r:id="rId19"/>
    <p:sldId id="596" r:id="rId20"/>
    <p:sldId id="586" r:id="rId21"/>
    <p:sldId id="593" r:id="rId22"/>
    <p:sldId id="587" r:id="rId23"/>
    <p:sldId id="579" r:id="rId24"/>
    <p:sldId id="581" r:id="rId25"/>
    <p:sldId id="582" r:id="rId26"/>
    <p:sldId id="583" r:id="rId27"/>
    <p:sldId id="584" r:id="rId28"/>
    <p:sldId id="585" r:id="rId29"/>
    <p:sldId id="580" r:id="rId30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35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148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2022-01-07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8090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2022-01-07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26742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2022-01-07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0975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2022-01-07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89267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2022-01-07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08038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2022-01-07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52039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2022-01-07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72873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2022-01-07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72867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2022-01-07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67167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2022-01-07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16995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2022-01-07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20746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3F7D5D-D53D-4CBB-8102-54E23234B3AA}" type="datetimeFigureOut">
              <a:rPr lang="ko-KR" altLang="en-US" smtClean="0"/>
              <a:t>2022-01-07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46123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jpg"/><Relationship Id="rId5" Type="http://schemas.openxmlformats.org/officeDocument/2006/relationships/image" Target="../media/image37.jpg"/><Relationship Id="rId4" Type="http://schemas.openxmlformats.org/officeDocument/2006/relationships/image" Target="../media/image36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jpg"/><Relationship Id="rId5" Type="http://schemas.openxmlformats.org/officeDocument/2006/relationships/image" Target="../media/image42.jpg"/><Relationship Id="rId4" Type="http://schemas.openxmlformats.org/officeDocument/2006/relationships/image" Target="../media/image41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jpg"/><Relationship Id="rId5" Type="http://schemas.openxmlformats.org/officeDocument/2006/relationships/image" Target="../media/image47.jpg"/><Relationship Id="rId4" Type="http://schemas.openxmlformats.org/officeDocument/2006/relationships/image" Target="../media/image46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jpg"/><Relationship Id="rId5" Type="http://schemas.openxmlformats.org/officeDocument/2006/relationships/image" Target="../media/image52.jpg"/><Relationship Id="rId4" Type="http://schemas.openxmlformats.org/officeDocument/2006/relationships/image" Target="../media/image51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jpg"/><Relationship Id="rId5" Type="http://schemas.openxmlformats.org/officeDocument/2006/relationships/image" Target="../media/image57.jpg"/><Relationship Id="rId4" Type="http://schemas.openxmlformats.org/officeDocument/2006/relationships/image" Target="../media/image5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jpg"/><Relationship Id="rId5" Type="http://schemas.openxmlformats.org/officeDocument/2006/relationships/image" Target="../media/image62.jpg"/><Relationship Id="rId4" Type="http://schemas.openxmlformats.org/officeDocument/2006/relationships/image" Target="../media/image61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jpg"/><Relationship Id="rId5" Type="http://schemas.openxmlformats.org/officeDocument/2006/relationships/image" Target="../media/image67.jpg"/><Relationship Id="rId4" Type="http://schemas.openxmlformats.org/officeDocument/2006/relationships/image" Target="../media/image66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emf"/><Relationship Id="rId4" Type="http://schemas.openxmlformats.org/officeDocument/2006/relationships/image" Target="../media/image3.jpeg"/><Relationship Id="rId9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030095" y="-141316"/>
            <a:ext cx="955964" cy="13134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1679171" y="3773979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043246" y="3100646"/>
            <a:ext cx="73609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latin typeface="+mj-ea"/>
                <a:ea typeface="+mj-ea"/>
              </a:rPr>
              <a:t>AI </a:t>
            </a:r>
            <a:r>
              <a:rPr lang="ko-KR" altLang="en-US" sz="2800" b="1" dirty="0" smtClean="0">
                <a:latin typeface="+mj-ea"/>
                <a:ea typeface="+mj-ea"/>
              </a:rPr>
              <a:t>기반의 차세대 의료진단시스템 구축 연구</a:t>
            </a:r>
            <a:endParaRPr lang="ko-KR" altLang="en-US" sz="2800" b="1" dirty="0">
              <a:latin typeface="+mj-ea"/>
              <a:ea typeface="+mj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324397" y="4293425"/>
            <a:ext cx="23109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/>
              <a:t>20220107</a:t>
            </a:r>
            <a:endParaRPr lang="en-US" altLang="ko-KR" sz="1400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3880656" y="3924093"/>
            <a:ext cx="13147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latin typeface="+mj-ea"/>
                <a:ea typeface="+mj-ea"/>
              </a:rPr>
              <a:t>정기 회의</a:t>
            </a:r>
            <a:endParaRPr lang="ko-KR" altLang="en-US" b="1" dirty="0">
              <a:latin typeface="+mj-ea"/>
              <a:ea typeface="+mj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97129" y="361500"/>
            <a:ext cx="33846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latin typeface="+mj-ea"/>
                <a:ea typeface="+mj-ea"/>
              </a:rPr>
              <a:t>1</a:t>
            </a:r>
            <a:r>
              <a:rPr lang="ko-KR" altLang="en-US" sz="1400" b="1" dirty="0" smtClean="0">
                <a:latin typeface="+mj-ea"/>
                <a:ea typeface="+mj-ea"/>
              </a:rPr>
              <a:t>차년도 </a:t>
            </a:r>
            <a:r>
              <a:rPr lang="en-US" altLang="ko-KR" sz="1400" b="1" dirty="0" smtClean="0">
                <a:latin typeface="+mj-ea"/>
                <a:ea typeface="+mj-ea"/>
              </a:rPr>
              <a:t>(2021.03-2022.02)</a:t>
            </a:r>
            <a:endParaRPr lang="ko-KR" altLang="en-US" sz="14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706929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55575" y="127265"/>
            <a:ext cx="4698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 smtClean="0">
                <a:latin typeface="+mj-ea"/>
              </a:rPr>
              <a:t>CutMix</a:t>
            </a:r>
            <a:r>
              <a:rPr lang="en-US" altLang="ko-KR" b="1" dirty="0" smtClean="0">
                <a:latin typeface="+mj-ea"/>
              </a:rPr>
              <a:t>-segmentation </a:t>
            </a:r>
            <a:r>
              <a:rPr lang="ko-KR" altLang="en-US" b="1" dirty="0" smtClean="0">
                <a:latin typeface="+mj-ea"/>
              </a:rPr>
              <a:t>실험</a:t>
            </a:r>
            <a:endParaRPr lang="ko-KR" altLang="en-US" b="1" dirty="0">
              <a:latin typeface="+mj-ea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55575" y="550810"/>
            <a:ext cx="7480425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u="sng" dirty="0" smtClean="0"/>
              <a:t>결과</a:t>
            </a:r>
            <a:endParaRPr lang="en-US" altLang="ko-KR" sz="1400" b="1" u="sng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u="sng" dirty="0" smtClean="0"/>
              <a:t>수치상 결과는 아주 나쁨</a:t>
            </a:r>
            <a:r>
              <a:rPr lang="en-US" altLang="ko-KR" sz="1400" b="1" u="sng" dirty="0" smtClean="0"/>
              <a:t>.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테스트 로스가 급격하게 증가</a:t>
            </a:r>
            <a:endParaRPr lang="en-US" altLang="ko-KR" sz="1400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수치상으로는 </a:t>
            </a:r>
            <a:r>
              <a:rPr lang="en-US" altLang="ko-KR" sz="1400" dirty="0" smtClean="0"/>
              <a:t>training</a:t>
            </a:r>
            <a:r>
              <a:rPr lang="ko-KR" altLang="en-US" sz="1400" dirty="0" smtClean="0"/>
              <a:t>에 급격한 </a:t>
            </a:r>
            <a:r>
              <a:rPr lang="en-US" altLang="ko-KR" sz="1400" dirty="0" smtClean="0"/>
              <a:t>overfitting </a:t>
            </a:r>
            <a:r>
              <a:rPr lang="ko-KR" altLang="en-US" sz="1400" dirty="0" smtClean="0"/>
              <a:t>현상이 보임</a:t>
            </a:r>
            <a:endParaRPr lang="en-US" altLang="ko-KR" sz="1400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b="1" u="sng" dirty="0" smtClean="0"/>
          </a:p>
        </p:txBody>
      </p:sp>
      <p:pic>
        <p:nvPicPr>
          <p:cNvPr id="2050" name="Picture 2" descr="https://erratic-tailor-f01.notion.site/image/https%3A%2F%2Fs3-us-west-2.amazonaws.com%2Fsecure.notion-static.com%2F13e921a8-bf25-44ed-82e2-f350cebda2b1%2FUntitled.png?table=block&amp;id=c6094740-5e1f-4e8e-906c-96086627ecad&amp;spaceId=ad2a71b5-1b0d-4734-bbc4-60a807442e5d&amp;width=2000&amp;userId=&amp;cache=v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0514" y="2033959"/>
            <a:ext cx="4537315" cy="3402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1337417" y="5497826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/>
              <a:t>MAE : nan ± nan </a:t>
            </a:r>
            <a:endParaRPr lang="en-US" altLang="ko-KR" dirty="0" smtClean="0"/>
          </a:p>
          <a:p>
            <a:r>
              <a:rPr lang="en-US" altLang="ko-KR" dirty="0" smtClean="0"/>
              <a:t>Dice </a:t>
            </a:r>
            <a:r>
              <a:rPr lang="en-US" altLang="ko-KR" dirty="0" err="1"/>
              <a:t>coef</a:t>
            </a:r>
            <a:r>
              <a:rPr lang="en-US" altLang="ko-KR" dirty="0"/>
              <a:t> : 0.351 ± 0.316 </a:t>
            </a:r>
            <a:endParaRPr lang="en-US" altLang="ko-KR" dirty="0" smtClean="0"/>
          </a:p>
          <a:p>
            <a:r>
              <a:rPr lang="en-US" altLang="ko-KR" dirty="0" err="1" smtClean="0"/>
              <a:t>IoU</a:t>
            </a:r>
            <a:r>
              <a:rPr lang="en-US" altLang="ko-KR" dirty="0" smtClean="0"/>
              <a:t> </a:t>
            </a:r>
            <a:r>
              <a:rPr lang="en-US" altLang="ko-KR" dirty="0"/>
              <a:t>: 0.455 ± 0.277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90151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55575" y="127265"/>
            <a:ext cx="4698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 smtClean="0">
                <a:latin typeface="+mj-ea"/>
              </a:rPr>
              <a:t>CutMix</a:t>
            </a:r>
            <a:r>
              <a:rPr lang="en-US" altLang="ko-KR" b="1" dirty="0" smtClean="0">
                <a:latin typeface="+mj-ea"/>
              </a:rPr>
              <a:t>-segmentation </a:t>
            </a:r>
            <a:r>
              <a:rPr lang="ko-KR" altLang="en-US" b="1" dirty="0" smtClean="0">
                <a:latin typeface="+mj-ea"/>
              </a:rPr>
              <a:t>실험</a:t>
            </a:r>
            <a:endParaRPr lang="ko-KR" altLang="en-US" b="1" dirty="0">
              <a:latin typeface="+mj-ea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55575" y="550810"/>
            <a:ext cx="7480425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u="sng" dirty="0" smtClean="0"/>
              <a:t>정성 평가 결과</a:t>
            </a:r>
            <a:endParaRPr lang="en-US" altLang="ko-KR" sz="1400" b="1" u="sng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u="sng" dirty="0" smtClean="0"/>
              <a:t>수치와는 다른 모습을 보여줌 </a:t>
            </a:r>
            <a:r>
              <a:rPr lang="en-US" altLang="ko-KR" sz="1400" b="1" u="sng" dirty="0" smtClean="0"/>
              <a:t>: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기존 의도된 </a:t>
            </a:r>
            <a:r>
              <a:rPr lang="en-US" altLang="ko-KR" sz="1400" dirty="0" smtClean="0"/>
              <a:t>M</a:t>
            </a:r>
            <a:r>
              <a:rPr lang="ko-KR" altLang="en-US" sz="1400" dirty="0" smtClean="0"/>
              <a:t>과 </a:t>
            </a:r>
            <a:r>
              <a:rPr lang="en-US" altLang="ko-KR" sz="1400" dirty="0" smtClean="0"/>
              <a:t>N</a:t>
            </a:r>
            <a:r>
              <a:rPr lang="ko-KR" altLang="en-US" sz="1400" dirty="0" smtClean="0"/>
              <a:t>의 구분이 좀더 </a:t>
            </a:r>
            <a:r>
              <a:rPr lang="ko-KR" altLang="en-US" sz="1400" dirty="0" err="1" smtClean="0"/>
              <a:t>명확해짐</a:t>
            </a:r>
            <a:endParaRPr lang="en-US" altLang="ko-KR" sz="1400" dirty="0" smtClean="0"/>
          </a:p>
        </p:txBody>
      </p:sp>
      <p:pic>
        <p:nvPicPr>
          <p:cNvPr id="3074" name="Picture 2" descr="https://erratic-tailor-f01.notion.site/image/https%3A%2F%2Fs3-us-west-2.amazonaws.com%2Fsecure.notion-static.com%2F379e6c9f-dc5a-4938-9de9-0b0fa656cbdb%2FUntitled.png?table=block&amp;id=b866dbf1-0b16-487e-a9e9-68f9a3c66bf5&amp;spaceId=ad2a71b5-1b0d-4734-bbc4-60a807442e5d&amp;width=2000&amp;userId=&amp;cache=v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64298"/>
            <a:ext cx="9081369" cy="4553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194346" y="1381806"/>
            <a:ext cx="21782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srgbClr val="FF0000"/>
                </a:solidFill>
              </a:rPr>
              <a:t>M prediction</a:t>
            </a:r>
            <a:endParaRPr lang="ko-KR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42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55575" y="127265"/>
            <a:ext cx="4698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 smtClean="0">
                <a:latin typeface="+mj-ea"/>
              </a:rPr>
              <a:t>CutMix</a:t>
            </a:r>
            <a:r>
              <a:rPr lang="en-US" altLang="ko-KR" b="1" dirty="0" smtClean="0">
                <a:latin typeface="+mj-ea"/>
              </a:rPr>
              <a:t>-segmentation </a:t>
            </a:r>
            <a:r>
              <a:rPr lang="ko-KR" altLang="en-US" b="1" dirty="0" smtClean="0">
                <a:latin typeface="+mj-ea"/>
              </a:rPr>
              <a:t>실험</a:t>
            </a:r>
            <a:endParaRPr lang="ko-KR" altLang="en-US" b="1" dirty="0">
              <a:latin typeface="+mj-ea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55575" y="550810"/>
            <a:ext cx="7480425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u="sng" dirty="0" smtClean="0"/>
              <a:t>정성 평가 결과</a:t>
            </a:r>
            <a:endParaRPr lang="en-US" altLang="ko-KR" sz="1400" b="1" u="sng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u="sng" dirty="0" smtClean="0"/>
              <a:t>수치와는 다른 모습을 보여줌 </a:t>
            </a:r>
            <a:r>
              <a:rPr lang="en-US" altLang="ko-KR" sz="1400" b="1" u="sng" dirty="0" smtClean="0"/>
              <a:t>: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기존 의도된 </a:t>
            </a:r>
            <a:r>
              <a:rPr lang="en-US" altLang="ko-KR" sz="1400" dirty="0" smtClean="0"/>
              <a:t>M</a:t>
            </a:r>
            <a:r>
              <a:rPr lang="ko-KR" altLang="en-US" sz="1400" dirty="0" smtClean="0"/>
              <a:t>과 </a:t>
            </a:r>
            <a:r>
              <a:rPr lang="en-US" altLang="ko-KR" sz="1400" dirty="0" smtClean="0"/>
              <a:t>N</a:t>
            </a:r>
            <a:r>
              <a:rPr lang="ko-KR" altLang="en-US" sz="1400" dirty="0" smtClean="0"/>
              <a:t>의 구분이 좀더 </a:t>
            </a:r>
            <a:r>
              <a:rPr lang="ko-KR" altLang="en-US" sz="1400" dirty="0" err="1" smtClean="0"/>
              <a:t>명확해짐</a:t>
            </a:r>
            <a:endParaRPr lang="en-US" altLang="ko-KR" sz="1400" dirty="0" smtClean="0"/>
          </a:p>
        </p:txBody>
      </p:sp>
      <p:sp>
        <p:nvSpPr>
          <p:cNvPr id="2" name="TextBox 1"/>
          <p:cNvSpPr txBox="1"/>
          <p:nvPr/>
        </p:nvSpPr>
        <p:spPr>
          <a:xfrm>
            <a:off x="7194346" y="1381806"/>
            <a:ext cx="21782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srgbClr val="FF0000"/>
                </a:solidFill>
              </a:rPr>
              <a:t>M prediction</a:t>
            </a:r>
            <a:endParaRPr lang="ko-KR" altLang="en-US" sz="2400" dirty="0">
              <a:solidFill>
                <a:srgbClr val="FF0000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4012" y="1843473"/>
            <a:ext cx="3122480" cy="228414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149" y="1843473"/>
            <a:ext cx="3122480" cy="228414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150" y="4268969"/>
            <a:ext cx="3122480" cy="228414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4011" y="4268968"/>
            <a:ext cx="3122481" cy="2284149"/>
          </a:xfrm>
          <a:prstGeom prst="rect">
            <a:avLst/>
          </a:prstGeom>
        </p:spPr>
      </p:pic>
      <p:cxnSp>
        <p:nvCxnSpPr>
          <p:cNvPr id="8" name="직선 연결선 7"/>
          <p:cNvCxnSpPr/>
          <p:nvPr/>
        </p:nvCxnSpPr>
        <p:spPr>
          <a:xfrm>
            <a:off x="4633547" y="1945226"/>
            <a:ext cx="0" cy="46474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175231" y="1517459"/>
            <a:ext cx="965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GT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40813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55575" y="127265"/>
            <a:ext cx="4698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 smtClean="0">
                <a:latin typeface="+mj-ea"/>
              </a:rPr>
              <a:t>CutMix</a:t>
            </a:r>
            <a:r>
              <a:rPr lang="en-US" altLang="ko-KR" b="1" dirty="0" smtClean="0">
                <a:latin typeface="+mj-ea"/>
              </a:rPr>
              <a:t>-segmentation </a:t>
            </a:r>
            <a:r>
              <a:rPr lang="ko-KR" altLang="en-US" b="1" dirty="0" smtClean="0">
                <a:latin typeface="+mj-ea"/>
              </a:rPr>
              <a:t>실험</a:t>
            </a:r>
            <a:endParaRPr lang="ko-KR" altLang="en-US" b="1" dirty="0">
              <a:latin typeface="+mj-ea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55575" y="550810"/>
            <a:ext cx="7480425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u="sng" dirty="0" smtClean="0"/>
              <a:t>정성 평가 결과</a:t>
            </a:r>
            <a:endParaRPr lang="en-US" altLang="ko-KR" sz="1400" b="1" u="sng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u="sng" dirty="0" smtClean="0"/>
              <a:t>수치와는 다른 모습을 보여줌 </a:t>
            </a:r>
            <a:r>
              <a:rPr lang="en-US" altLang="ko-KR" sz="1400" b="1" u="sng" dirty="0" smtClean="0"/>
              <a:t>: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기존 의도된 </a:t>
            </a:r>
            <a:r>
              <a:rPr lang="en-US" altLang="ko-KR" sz="1400" dirty="0" smtClean="0"/>
              <a:t>M</a:t>
            </a:r>
            <a:r>
              <a:rPr lang="ko-KR" altLang="en-US" sz="1400" dirty="0" smtClean="0"/>
              <a:t>과 </a:t>
            </a:r>
            <a:r>
              <a:rPr lang="en-US" altLang="ko-KR" sz="1400" dirty="0" smtClean="0"/>
              <a:t>N</a:t>
            </a:r>
            <a:r>
              <a:rPr lang="ko-KR" altLang="en-US" sz="1400" dirty="0" smtClean="0"/>
              <a:t>의 구분이 좀더 </a:t>
            </a:r>
            <a:r>
              <a:rPr lang="ko-KR" altLang="en-US" sz="1400" dirty="0" err="1" smtClean="0"/>
              <a:t>명확해짐</a:t>
            </a:r>
            <a:endParaRPr lang="en-US" altLang="ko-KR" sz="1400" dirty="0" smtClean="0"/>
          </a:p>
        </p:txBody>
      </p:sp>
      <p:pic>
        <p:nvPicPr>
          <p:cNvPr id="4098" name="Picture 2" descr="https://erratic-tailor-f01.notion.site/image/https%3A%2F%2Fs3-us-west-2.amazonaws.com%2Fsecure.notion-static.com%2F67e67734-b7cf-46d5-8687-a04aefaba578%2FUntitled.png?table=block&amp;id=59f45e82-22f9-41e0-8816-df646c1f6423&amp;spaceId=ad2a71b5-1b0d-4734-bbc4-60a807442e5d&amp;width=2000&amp;userId=&amp;cache=v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2019043"/>
            <a:ext cx="8991773" cy="4399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7194346" y="1381806"/>
            <a:ext cx="21782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srgbClr val="FF0000"/>
                </a:solidFill>
              </a:rPr>
              <a:t>N prediction</a:t>
            </a:r>
            <a:endParaRPr lang="ko-KR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9785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55575" y="127265"/>
            <a:ext cx="4698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 smtClean="0">
                <a:latin typeface="+mj-ea"/>
              </a:rPr>
              <a:t>CutMix</a:t>
            </a:r>
            <a:r>
              <a:rPr lang="en-US" altLang="ko-KR" b="1" dirty="0" smtClean="0">
                <a:latin typeface="+mj-ea"/>
              </a:rPr>
              <a:t>-segmentation </a:t>
            </a:r>
            <a:r>
              <a:rPr lang="ko-KR" altLang="en-US" b="1" dirty="0" smtClean="0">
                <a:latin typeface="+mj-ea"/>
              </a:rPr>
              <a:t>실험</a:t>
            </a:r>
            <a:endParaRPr lang="ko-KR" altLang="en-US" b="1" dirty="0">
              <a:latin typeface="+mj-ea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55575" y="550810"/>
            <a:ext cx="7480425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u="sng" dirty="0" smtClean="0"/>
              <a:t>정성 평가 결과</a:t>
            </a:r>
            <a:endParaRPr lang="en-US" altLang="ko-KR" sz="1400" b="1" u="sng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u="sng" dirty="0" smtClean="0"/>
              <a:t>수치와는 다른 모습을 보여줌 </a:t>
            </a:r>
            <a:r>
              <a:rPr lang="en-US" altLang="ko-KR" sz="1400" b="1" u="sng" dirty="0" smtClean="0"/>
              <a:t>: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기존 의도된 </a:t>
            </a:r>
            <a:r>
              <a:rPr lang="en-US" altLang="ko-KR" sz="1400" dirty="0" smtClean="0"/>
              <a:t>M</a:t>
            </a:r>
            <a:r>
              <a:rPr lang="ko-KR" altLang="en-US" sz="1400" dirty="0" smtClean="0"/>
              <a:t>과 </a:t>
            </a:r>
            <a:r>
              <a:rPr lang="en-US" altLang="ko-KR" sz="1400" dirty="0" smtClean="0"/>
              <a:t>N</a:t>
            </a:r>
            <a:r>
              <a:rPr lang="ko-KR" altLang="en-US" sz="1400" dirty="0" smtClean="0"/>
              <a:t>의 구분이 좀더 </a:t>
            </a:r>
            <a:r>
              <a:rPr lang="ko-KR" altLang="en-US" sz="1400" dirty="0" err="1" smtClean="0"/>
              <a:t>명확해짐</a:t>
            </a:r>
            <a:endParaRPr lang="en-US" altLang="ko-KR" sz="1400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6153461" y="1205187"/>
            <a:ext cx="21782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srgbClr val="FF0000"/>
                </a:solidFill>
              </a:rPr>
              <a:t>N prediction</a:t>
            </a:r>
            <a:endParaRPr lang="ko-KR" altLang="en-US" sz="2400" dirty="0">
              <a:solidFill>
                <a:srgbClr val="FF0000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501" y="1612224"/>
            <a:ext cx="3447812" cy="252213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5163" y="1612639"/>
            <a:ext cx="3447245" cy="252171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5162" y="4155150"/>
            <a:ext cx="3447813" cy="252213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501" y="4155151"/>
            <a:ext cx="3447812" cy="2522135"/>
          </a:xfrm>
          <a:prstGeom prst="rect">
            <a:avLst/>
          </a:prstGeom>
        </p:spPr>
      </p:pic>
      <p:cxnSp>
        <p:nvCxnSpPr>
          <p:cNvPr id="11" name="직선 연결선 10"/>
          <p:cNvCxnSpPr/>
          <p:nvPr/>
        </p:nvCxnSpPr>
        <p:spPr>
          <a:xfrm>
            <a:off x="4172074" y="1810616"/>
            <a:ext cx="0" cy="46474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-7424" y="1482186"/>
            <a:ext cx="965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GT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44111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030095" y="-141316"/>
            <a:ext cx="955964" cy="13134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1454727" y="3882045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18802" y="3208712"/>
            <a:ext cx="73609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smtClean="0">
                <a:latin typeface="+mj-ea"/>
                <a:ea typeface="+mj-ea"/>
              </a:rPr>
              <a:t>현미경 시스템</a:t>
            </a:r>
            <a:endParaRPr lang="ko-KR" altLang="en-US" sz="2800" b="1" dirty="0">
              <a:latin typeface="+mj-ea"/>
              <a:ea typeface="+mj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18802" y="3863199"/>
            <a:ext cx="73609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err="1" smtClean="0">
                <a:latin typeface="+mj-ea"/>
                <a:ea typeface="+mj-ea"/>
              </a:rPr>
              <a:t>SegMix</a:t>
            </a:r>
            <a:r>
              <a:rPr lang="en-US" altLang="ko-KR" sz="2000" b="1" dirty="0" smtClean="0">
                <a:latin typeface="+mj-ea"/>
                <a:ea typeface="+mj-ea"/>
              </a:rPr>
              <a:t> </a:t>
            </a:r>
            <a:r>
              <a:rPr lang="ko-KR" altLang="en-US" sz="2000" b="1" dirty="0" smtClean="0">
                <a:latin typeface="+mj-ea"/>
                <a:ea typeface="+mj-ea"/>
              </a:rPr>
              <a:t>테</a:t>
            </a:r>
            <a:r>
              <a:rPr lang="ko-KR" altLang="en-US" sz="2000" b="1" dirty="0" smtClean="0">
                <a:latin typeface="+mj-ea"/>
                <a:ea typeface="+mj-ea"/>
              </a:rPr>
              <a:t>스트</a:t>
            </a:r>
            <a:endParaRPr lang="ko-KR" altLang="en-US" sz="20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329954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55575" y="127265"/>
            <a:ext cx="4698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 smtClean="0">
                <a:latin typeface="+mj-ea"/>
              </a:rPr>
              <a:t>seg</a:t>
            </a:r>
            <a:r>
              <a:rPr lang="en-US" altLang="ko-KR" b="1" dirty="0" err="1" smtClean="0">
                <a:latin typeface="+mj-ea"/>
              </a:rPr>
              <a:t>Mix</a:t>
            </a:r>
            <a:r>
              <a:rPr lang="en-US" altLang="ko-KR" b="1" dirty="0" smtClean="0">
                <a:latin typeface="+mj-ea"/>
              </a:rPr>
              <a:t>-segmentation </a:t>
            </a:r>
            <a:r>
              <a:rPr lang="ko-KR" altLang="en-US" b="1" dirty="0" smtClean="0">
                <a:latin typeface="+mj-ea"/>
              </a:rPr>
              <a:t>실험</a:t>
            </a:r>
            <a:endParaRPr lang="ko-KR" altLang="en-US" b="1" dirty="0">
              <a:latin typeface="+mj-ea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470" y="1443237"/>
            <a:ext cx="2433133" cy="4809015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5006" y="1443237"/>
            <a:ext cx="2311476" cy="4830485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450470" y="831518"/>
            <a:ext cx="2220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Segmix</a:t>
            </a:r>
            <a:r>
              <a:rPr lang="en-US" altLang="ko-KR" dirty="0" smtClean="0"/>
              <a:t> </a:t>
            </a:r>
            <a:r>
              <a:rPr lang="ko-KR" altLang="en-US" dirty="0" smtClean="0"/>
              <a:t>데이터 샘플</a:t>
            </a:r>
            <a:endParaRPr lang="ko-KR" alt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1102408" y="6279195"/>
            <a:ext cx="299102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*</a:t>
            </a:r>
            <a:r>
              <a:rPr lang="ko-KR" altLang="en-US" sz="1100" dirty="0" err="1" smtClean="0"/>
              <a:t>병변에</a:t>
            </a:r>
            <a:r>
              <a:rPr lang="ko-KR" altLang="en-US" sz="1100" dirty="0" smtClean="0"/>
              <a:t> 대한 </a:t>
            </a:r>
            <a:r>
              <a:rPr lang="en-US" altLang="ko-KR" sz="1100" dirty="0" smtClean="0"/>
              <a:t>mask</a:t>
            </a:r>
            <a:r>
              <a:rPr lang="ko-KR" altLang="en-US" sz="1100" dirty="0" smtClean="0"/>
              <a:t>를 기준으로 이미지를 추출하여 </a:t>
            </a:r>
            <a:r>
              <a:rPr lang="en-US" altLang="ko-KR" sz="1100" dirty="0" smtClean="0"/>
              <a:t>N</a:t>
            </a:r>
            <a:r>
              <a:rPr lang="ko-KR" altLang="en-US" sz="1100" dirty="0" smtClean="0"/>
              <a:t>이미지에 </a:t>
            </a:r>
            <a:r>
              <a:rPr lang="ko-KR" altLang="en-US" sz="1100" dirty="0"/>
              <a:t>덧</a:t>
            </a:r>
            <a:r>
              <a:rPr lang="ko-KR" altLang="en-US" sz="1100" dirty="0" smtClean="0"/>
              <a:t>씌움</a:t>
            </a:r>
            <a:endParaRPr lang="ko-KR" altLang="en-US" sz="1100" dirty="0"/>
          </a:p>
        </p:txBody>
      </p:sp>
      <p:cxnSp>
        <p:nvCxnSpPr>
          <p:cNvPr id="24" name="직선 화살표 연결선 23"/>
          <p:cNvCxnSpPr/>
          <p:nvPr/>
        </p:nvCxnSpPr>
        <p:spPr>
          <a:xfrm flipH="1">
            <a:off x="4717279" y="1102407"/>
            <a:ext cx="629203" cy="113659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4854011" y="802475"/>
            <a:ext cx="12220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u="sng" err="1" smtClean="0"/>
              <a:t>병변</a:t>
            </a:r>
            <a:r>
              <a:rPr lang="ko-KR" altLang="en-US" sz="1400" b="1" u="sng" dirty="0" smtClean="0"/>
              <a:t> 이미지</a:t>
            </a:r>
            <a:endParaRPr lang="ko-KR" altLang="en-US" sz="1400" b="1" u="sng" dirty="0"/>
          </a:p>
        </p:txBody>
      </p:sp>
      <p:cxnSp>
        <p:nvCxnSpPr>
          <p:cNvPr id="28" name="직선 화살표 연결선 27"/>
          <p:cNvCxnSpPr/>
          <p:nvPr/>
        </p:nvCxnSpPr>
        <p:spPr>
          <a:xfrm>
            <a:off x="3592328" y="1200850"/>
            <a:ext cx="80772" cy="106525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3051966" y="749602"/>
            <a:ext cx="12839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u="sng" dirty="0" smtClean="0"/>
              <a:t>정상 이미지 </a:t>
            </a:r>
            <a:r>
              <a:rPr lang="en-US" altLang="ko-KR" sz="1400" b="1" u="sng" dirty="0" smtClean="0"/>
              <a:t>background</a:t>
            </a:r>
            <a:endParaRPr lang="ko-KR" altLang="en-US" sz="1400" b="1" u="sng" dirty="0"/>
          </a:p>
        </p:txBody>
      </p:sp>
    </p:spTree>
    <p:extLst>
      <p:ext uri="{BB962C8B-B14F-4D97-AF65-F5344CB8AC3E}">
        <p14:creationId xmlns:p14="http://schemas.microsoft.com/office/powerpoint/2010/main" val="2687188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55575" y="127265"/>
            <a:ext cx="4698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 smtClean="0">
                <a:latin typeface="+mj-ea"/>
              </a:rPr>
              <a:t>seg</a:t>
            </a:r>
            <a:r>
              <a:rPr lang="en-US" altLang="ko-KR" b="1" dirty="0" err="1" smtClean="0">
                <a:latin typeface="+mj-ea"/>
              </a:rPr>
              <a:t>Mix</a:t>
            </a:r>
            <a:r>
              <a:rPr lang="en-US" altLang="ko-KR" b="1" dirty="0" smtClean="0">
                <a:latin typeface="+mj-ea"/>
              </a:rPr>
              <a:t>-segmentation </a:t>
            </a:r>
            <a:r>
              <a:rPr lang="ko-KR" altLang="en-US" b="1" dirty="0" smtClean="0">
                <a:latin typeface="+mj-ea"/>
              </a:rPr>
              <a:t>실험</a:t>
            </a:r>
            <a:endParaRPr lang="ko-KR" altLang="en-US" b="1" dirty="0">
              <a:latin typeface="+mj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5849" y="1046466"/>
            <a:ext cx="3762768" cy="291260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6767" y="4228922"/>
            <a:ext cx="5935620" cy="1847138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5358004" y="5394911"/>
            <a:ext cx="851603" cy="3735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4428209" y="5768410"/>
            <a:ext cx="929795" cy="19655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6287799" y="5394909"/>
            <a:ext cx="851603" cy="57005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6604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55575" y="127265"/>
            <a:ext cx="4698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 smtClean="0">
                <a:latin typeface="+mj-ea"/>
              </a:rPr>
              <a:t>seg</a:t>
            </a:r>
            <a:r>
              <a:rPr lang="en-US" altLang="ko-KR" b="1" dirty="0" err="1" smtClean="0">
                <a:latin typeface="+mj-ea"/>
              </a:rPr>
              <a:t>Mix</a:t>
            </a:r>
            <a:r>
              <a:rPr lang="en-US" altLang="ko-KR" b="1" dirty="0" smtClean="0">
                <a:latin typeface="+mj-ea"/>
              </a:rPr>
              <a:t>-segmentation </a:t>
            </a:r>
            <a:r>
              <a:rPr lang="ko-KR" altLang="en-US" b="1" dirty="0" smtClean="0">
                <a:latin typeface="+mj-ea"/>
              </a:rPr>
              <a:t>실험</a:t>
            </a:r>
            <a:endParaRPr lang="ko-KR" altLang="en-US" b="1" dirty="0">
              <a:latin typeface="+mj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t="1582" b="-1"/>
          <a:stretch/>
        </p:blipFill>
        <p:spPr>
          <a:xfrm>
            <a:off x="155575" y="931491"/>
            <a:ext cx="6220484" cy="5494487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2273181" y="2119358"/>
            <a:ext cx="2033899" cy="117077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2225013" y="4468027"/>
            <a:ext cx="2033899" cy="117077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1719" y="3853268"/>
            <a:ext cx="2602281" cy="257271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648628" y="6425978"/>
            <a:ext cx="1657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N prediction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990744" y="6469178"/>
            <a:ext cx="1657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M prediction</a:t>
            </a:r>
            <a:endParaRPr lang="ko-KR" altLang="en-US" dirty="0"/>
          </a:p>
        </p:txBody>
      </p:sp>
      <p:cxnSp>
        <p:nvCxnSpPr>
          <p:cNvPr id="12" name="직선 연결선 11"/>
          <p:cNvCxnSpPr/>
          <p:nvPr/>
        </p:nvCxnSpPr>
        <p:spPr>
          <a:xfrm>
            <a:off x="6470063" y="1110953"/>
            <a:ext cx="0" cy="531502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4750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55575" y="127265"/>
            <a:ext cx="4698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 smtClean="0">
                <a:latin typeface="+mj-ea"/>
              </a:rPr>
              <a:t>seg</a:t>
            </a:r>
            <a:r>
              <a:rPr lang="en-US" altLang="ko-KR" b="1" dirty="0" err="1" smtClean="0">
                <a:latin typeface="+mj-ea"/>
              </a:rPr>
              <a:t>Mix</a:t>
            </a:r>
            <a:r>
              <a:rPr lang="en-US" altLang="ko-KR" b="1" dirty="0" smtClean="0">
                <a:latin typeface="+mj-ea"/>
              </a:rPr>
              <a:t>-segmentation </a:t>
            </a:r>
            <a:r>
              <a:rPr lang="ko-KR" altLang="en-US" b="1" dirty="0" smtClean="0">
                <a:latin typeface="+mj-ea"/>
              </a:rPr>
              <a:t>실험</a:t>
            </a:r>
            <a:endParaRPr lang="ko-KR" altLang="en-US" b="1" dirty="0">
              <a:latin typeface="+mj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55575" y="790092"/>
            <a:ext cx="7480425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u="sng" dirty="0" smtClean="0"/>
              <a:t>요약</a:t>
            </a:r>
            <a:endParaRPr lang="en-US" altLang="ko-KR" sz="1400" b="1" u="sng" dirty="0" smtClean="0"/>
          </a:p>
          <a:p>
            <a:pPr>
              <a:lnSpc>
                <a:spcPct val="150000"/>
              </a:lnSpc>
            </a:pPr>
            <a:endParaRPr lang="en-US" altLang="ko-KR" sz="1400" b="1" u="sng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u="sng" dirty="0" err="1" smtClean="0"/>
              <a:t>Cutmix</a:t>
            </a:r>
            <a:r>
              <a:rPr lang="en-US" altLang="ko-KR" sz="1400" b="1" u="sng" dirty="0" smtClean="0"/>
              <a:t>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현재 시각적으로 가장 우수한 결과를 보임</a:t>
            </a:r>
            <a:endParaRPr lang="en-US" altLang="ko-KR" sz="1400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수치적으로 긍정적인 모습을 보임</a:t>
            </a:r>
            <a:endParaRPr lang="en-US" altLang="ko-KR" sz="1400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단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정량적인 </a:t>
            </a:r>
            <a:r>
              <a:rPr lang="en-US" altLang="ko-KR" sz="1400" dirty="0" smtClean="0"/>
              <a:t>loss </a:t>
            </a:r>
            <a:r>
              <a:rPr lang="ko-KR" altLang="en-US" sz="1400" dirty="0" smtClean="0"/>
              <a:t>정보가 오류가 있어 보임</a:t>
            </a:r>
            <a:endParaRPr lang="en-US" altLang="ko-KR" sz="1400" dirty="0" smtClean="0"/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해당 부분은 현재 코드 확인 중</a:t>
            </a:r>
            <a:endParaRPr lang="en-US" altLang="ko-KR" sz="1400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err="1" smtClean="0"/>
              <a:t>Segmix</a:t>
            </a:r>
            <a:endParaRPr lang="en-US" altLang="ko-KR" sz="1400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err="1" smtClean="0"/>
              <a:t>CutMix</a:t>
            </a:r>
            <a:r>
              <a:rPr lang="ko-KR" altLang="en-US" sz="1400" dirty="0" smtClean="0"/>
              <a:t>와 다르게 </a:t>
            </a:r>
            <a:r>
              <a:rPr lang="ko-KR" altLang="en-US" sz="1400" dirty="0" err="1" smtClean="0"/>
              <a:t>병변</a:t>
            </a:r>
            <a:r>
              <a:rPr lang="ko-KR" altLang="en-US" sz="1400" dirty="0" smtClean="0"/>
              <a:t> 주변 정보가 제거됨에 따라 학습을 위한 정보 일부가 부족한 것으로 보임</a:t>
            </a:r>
            <a:endParaRPr lang="en-US" altLang="ko-KR" sz="1400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u="sng" dirty="0" smtClean="0"/>
              <a:t>N </a:t>
            </a:r>
            <a:r>
              <a:rPr lang="ko-KR" altLang="en-US" sz="1400" b="1" u="sng" dirty="0" smtClean="0"/>
              <a:t>에 대한 추가적인 데이터가 필요함 </a:t>
            </a:r>
            <a:endParaRPr lang="en-US" altLang="ko-KR" sz="1400" b="1" u="sng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u="sng" dirty="0" smtClean="0"/>
              <a:t>필요한 샘플 및 내용에 대해서는 정리하여 워크숍 </a:t>
            </a:r>
            <a:r>
              <a:rPr lang="en-US" altLang="ko-KR" sz="1400" b="1" u="sng" dirty="0" smtClean="0"/>
              <a:t>(1/11)</a:t>
            </a:r>
            <a:r>
              <a:rPr lang="ko-KR" altLang="en-US" sz="1400" b="1" u="sng" dirty="0" smtClean="0"/>
              <a:t>에서 공유 예정</a:t>
            </a:r>
            <a:endParaRPr lang="en-US" altLang="ko-KR" sz="1400" b="1" u="sng" dirty="0" smtClean="0"/>
          </a:p>
        </p:txBody>
      </p:sp>
    </p:spTree>
    <p:extLst>
      <p:ext uri="{BB962C8B-B14F-4D97-AF65-F5344CB8AC3E}">
        <p14:creationId xmlns:p14="http://schemas.microsoft.com/office/powerpoint/2010/main" val="890817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030095" y="-141316"/>
            <a:ext cx="955964" cy="13134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66254" y="146057"/>
            <a:ext cx="2859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Issue summary</a:t>
            </a:r>
            <a:endParaRPr lang="ko-KR" altLang="en-US" b="1" dirty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8921372"/>
              </p:ext>
            </p:extLst>
          </p:nvPr>
        </p:nvGraphicFramePr>
        <p:xfrm>
          <a:off x="260466" y="515390"/>
          <a:ext cx="8725593" cy="322261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9949">
                  <a:extLst>
                    <a:ext uri="{9D8B030D-6E8A-4147-A177-3AD203B41FA5}">
                      <a16:colId xmlns:a16="http://schemas.microsoft.com/office/drawing/2014/main" val="2976591486"/>
                    </a:ext>
                  </a:extLst>
                </a:gridCol>
                <a:gridCol w="3597779">
                  <a:extLst>
                    <a:ext uri="{9D8B030D-6E8A-4147-A177-3AD203B41FA5}">
                      <a16:colId xmlns:a16="http://schemas.microsoft.com/office/drawing/2014/main" val="3040741509"/>
                    </a:ext>
                  </a:extLst>
                </a:gridCol>
                <a:gridCol w="4097865">
                  <a:extLst>
                    <a:ext uri="{9D8B030D-6E8A-4147-A177-3AD203B41FA5}">
                      <a16:colId xmlns:a16="http://schemas.microsoft.com/office/drawing/2014/main" val="2738044987"/>
                    </a:ext>
                  </a:extLst>
                </a:gridCol>
              </a:tblGrid>
              <a:tr h="3906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스캐너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12/31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1/07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182309"/>
                  </a:ext>
                </a:extLst>
              </a:tr>
              <a:tr h="28319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데이터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="1" dirty="0" smtClean="0"/>
                        <a:t>스캐너 학습 데이터 이동</a:t>
                      </a:r>
                      <a:endParaRPr lang="en-US" altLang="ko-KR" sz="1200" b="1" dirty="0" smtClean="0"/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 smtClean="0"/>
                        <a:t>대상 데이터 정리 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="1" dirty="0" smtClean="0"/>
                        <a:t>스캐너 학습 데이터 이동</a:t>
                      </a:r>
                      <a:endParaRPr lang="en-US" altLang="ko-KR" sz="1200" b="1" dirty="0" smtClean="0"/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 smtClean="0"/>
                        <a:t>226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서버로 이동 완료 </a:t>
                      </a:r>
                      <a:r>
                        <a:rPr lang="en-US" altLang="ko-KR" sz="1200" baseline="0" dirty="0" smtClean="0"/>
                        <a:t>(colon/stomach)</a:t>
                      </a:r>
                      <a:endParaRPr lang="en-US" altLang="ko-KR" sz="1200" dirty="0" smtClean="0"/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8337899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1953275"/>
              </p:ext>
            </p:extLst>
          </p:nvPr>
        </p:nvGraphicFramePr>
        <p:xfrm>
          <a:off x="260466" y="3738009"/>
          <a:ext cx="8725593" cy="28251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9949">
                  <a:extLst>
                    <a:ext uri="{9D8B030D-6E8A-4147-A177-3AD203B41FA5}">
                      <a16:colId xmlns:a16="http://schemas.microsoft.com/office/drawing/2014/main" val="3887618014"/>
                    </a:ext>
                  </a:extLst>
                </a:gridCol>
                <a:gridCol w="3606325">
                  <a:extLst>
                    <a:ext uri="{9D8B030D-6E8A-4147-A177-3AD203B41FA5}">
                      <a16:colId xmlns:a16="http://schemas.microsoft.com/office/drawing/2014/main" val="3665645377"/>
                    </a:ext>
                  </a:extLst>
                </a:gridCol>
                <a:gridCol w="4089319">
                  <a:extLst>
                    <a:ext uri="{9D8B030D-6E8A-4147-A177-3AD203B41FA5}">
                      <a16:colId xmlns:a16="http://schemas.microsoft.com/office/drawing/2014/main" val="1536205473"/>
                    </a:ext>
                  </a:extLst>
                </a:gridCol>
              </a:tblGrid>
              <a:tr h="24385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위장</a:t>
                      </a:r>
                      <a:r>
                        <a:rPr lang="en-US" altLang="ko-KR" dirty="0" smtClean="0"/>
                        <a:t>-</a:t>
                      </a:r>
                      <a:r>
                        <a:rPr lang="ko-KR" altLang="en-US" dirty="0" smtClean="0"/>
                        <a:t>대장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="1" baseline="0" dirty="0" smtClean="0"/>
                        <a:t> 패치 분류기 </a:t>
                      </a:r>
                      <a:r>
                        <a:rPr lang="en-US" altLang="ko-KR" sz="1200" b="1" baseline="0" dirty="0" smtClean="0"/>
                        <a:t>(</a:t>
                      </a:r>
                      <a:r>
                        <a:rPr lang="en-US" altLang="ko-KR" sz="1200" b="1" baseline="0" dirty="0" err="1" smtClean="0"/>
                        <a:t>linux</a:t>
                      </a:r>
                      <a:r>
                        <a:rPr lang="en-US" altLang="ko-KR" sz="1200" b="1" baseline="0" dirty="0" smtClean="0"/>
                        <a:t> </a:t>
                      </a:r>
                      <a:r>
                        <a:rPr lang="ko-KR" altLang="en-US" sz="1200" b="1" baseline="0" dirty="0" smtClean="0"/>
                        <a:t>서버에서 학습 </a:t>
                      </a:r>
                      <a:r>
                        <a:rPr lang="en-US" altLang="ko-KR" sz="1200" b="1" baseline="0" dirty="0" smtClean="0"/>
                        <a:t>)</a:t>
                      </a:r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="0" baseline="0" dirty="0" smtClean="0"/>
                        <a:t>패치 데이터 </a:t>
                      </a:r>
                      <a:r>
                        <a:rPr lang="en-US" altLang="ko-KR" sz="1200" b="0" baseline="0" dirty="0" err="1" smtClean="0"/>
                        <a:t>linux</a:t>
                      </a:r>
                      <a:r>
                        <a:rPr lang="en-US" altLang="ko-KR" sz="1200" b="0" baseline="0" dirty="0" smtClean="0"/>
                        <a:t> </a:t>
                      </a:r>
                      <a:r>
                        <a:rPr lang="ko-KR" altLang="en-US" sz="1200" b="0" baseline="0" dirty="0" smtClean="0"/>
                        <a:t>서버로 이동 완료</a:t>
                      </a:r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b="0" baseline="0" dirty="0" err="1" smtClean="0"/>
                        <a:t>LossDiff</a:t>
                      </a:r>
                      <a:r>
                        <a:rPr lang="en-US" altLang="ko-KR" sz="1200" b="0" baseline="0" dirty="0" smtClean="0"/>
                        <a:t> model: colon / stomach </a:t>
                      </a:r>
                      <a:r>
                        <a:rPr lang="ko-KR" altLang="en-US" sz="1200" b="0" baseline="0" dirty="0" smtClean="0"/>
                        <a:t>학습 완료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ko-KR" altLang="en-US" sz="1200" b="1" baseline="0" dirty="0" smtClean="0"/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="1" baseline="0" dirty="0" smtClean="0"/>
                        <a:t>슬라이드 분류 모델</a:t>
                      </a:r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="0" baseline="0" dirty="0" smtClean="0"/>
                        <a:t>기존 코드 인수인계 과정에서 수정 및 업데이트 </a:t>
                      </a:r>
                      <a:r>
                        <a:rPr lang="en-US" altLang="ko-KR" sz="1200" b="0" baseline="0" dirty="0" smtClean="0"/>
                        <a:t>(</a:t>
                      </a:r>
                      <a:r>
                        <a:rPr lang="ko-KR" altLang="en-US" sz="1200" b="0" baseline="0" dirty="0" smtClean="0"/>
                        <a:t>관리 및 처리 효율성 증대</a:t>
                      </a:r>
                      <a:r>
                        <a:rPr lang="en-US" altLang="ko-KR" sz="1200" b="0" baseline="0" dirty="0" smtClean="0"/>
                        <a:t>)</a:t>
                      </a:r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="0" baseline="0" dirty="0" smtClean="0"/>
                        <a:t>데이터 위치 정리</a:t>
                      </a:r>
                      <a:r>
                        <a:rPr lang="en-US" altLang="ko-KR" sz="1200" b="0" baseline="0" dirty="0" smtClean="0"/>
                        <a:t>-</a:t>
                      </a:r>
                      <a:r>
                        <a:rPr lang="ko-KR" altLang="en-US" sz="1200" b="0" baseline="0" dirty="0" smtClean="0"/>
                        <a:t>공유 및 </a:t>
                      </a:r>
                      <a:r>
                        <a:rPr lang="en-US" altLang="ko-KR" sz="1200" b="0" baseline="0" dirty="0" err="1" smtClean="0"/>
                        <a:t>linux</a:t>
                      </a:r>
                      <a:r>
                        <a:rPr lang="en-US" altLang="ko-KR" sz="1200" b="0" baseline="0" dirty="0" smtClean="0"/>
                        <a:t> </a:t>
                      </a:r>
                      <a:r>
                        <a:rPr lang="ko-KR" altLang="en-US" sz="1200" b="0" baseline="0" dirty="0" smtClean="0"/>
                        <a:t>서버로 이동 요청</a:t>
                      </a:r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b="0" baseline="0" dirty="0" err="1" smtClean="0"/>
                        <a:t>LossDiff</a:t>
                      </a:r>
                      <a:r>
                        <a:rPr lang="en-US" altLang="ko-KR" sz="1200" b="0" baseline="0" dirty="0" smtClean="0"/>
                        <a:t> </a:t>
                      </a:r>
                      <a:r>
                        <a:rPr lang="en-US" altLang="ko-KR" sz="1200" b="0" baseline="0" dirty="0" err="1" smtClean="0"/>
                        <a:t>plk</a:t>
                      </a:r>
                      <a:r>
                        <a:rPr lang="en-US" altLang="ko-KR" sz="1200" b="0" baseline="0" dirty="0" smtClean="0"/>
                        <a:t> </a:t>
                      </a:r>
                      <a:r>
                        <a:rPr lang="ko-KR" altLang="en-US" sz="1200" b="0" baseline="0" dirty="0" smtClean="0"/>
                        <a:t>파일 담당자 수령 완료</a:t>
                      </a:r>
                      <a:endParaRPr lang="en-US" altLang="ko-KR" sz="1200" b="0" baseline="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="1" dirty="0" smtClean="0"/>
                        <a:t>분류</a:t>
                      </a:r>
                      <a:r>
                        <a:rPr lang="en-US" altLang="ko-KR" sz="1200" b="1" dirty="0" smtClean="0"/>
                        <a:t> </a:t>
                      </a:r>
                      <a:r>
                        <a:rPr lang="ko-KR" altLang="en-US" sz="1200" b="1" dirty="0" smtClean="0"/>
                        <a:t>모델 개발</a:t>
                      </a:r>
                      <a:endParaRPr lang="en-US" altLang="ko-KR" sz="1200" b="1" dirty="0" smtClean="0"/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b="0" dirty="0" smtClean="0"/>
                        <a:t>Stomach </a:t>
                      </a:r>
                      <a:r>
                        <a:rPr lang="ko-KR" altLang="en-US" sz="1200" b="0" dirty="0" smtClean="0"/>
                        <a:t>개발 착수</a:t>
                      </a:r>
                      <a:endParaRPr lang="en-US" altLang="ko-KR" sz="1200" b="0" dirty="0" smtClean="0"/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="0" dirty="0" smtClean="0"/>
                        <a:t>담당 이슈로 인해서 개발 지연 </a:t>
                      </a:r>
                      <a:endParaRPr lang="en-US" altLang="ko-KR" sz="1200" b="0" dirty="0" smtClean="0"/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b="0" dirty="0" smtClean="0"/>
                        <a:t>Stomach 1</a:t>
                      </a:r>
                      <a:r>
                        <a:rPr lang="ko-KR" altLang="en-US" sz="1200" b="0" dirty="0" smtClean="0"/>
                        <a:t>차 </a:t>
                      </a:r>
                      <a:r>
                        <a:rPr lang="en-US" altLang="ko-KR" sz="1200" b="0" dirty="0" smtClean="0"/>
                        <a:t>-&gt; 1/10 </a:t>
                      </a:r>
                      <a:r>
                        <a:rPr lang="ko-KR" altLang="en-US" sz="1200" b="0" dirty="0" smtClean="0"/>
                        <a:t>목표</a:t>
                      </a:r>
                      <a:endParaRPr lang="en-US" altLang="ko-KR" sz="1200" b="0" dirty="0" smtClean="0"/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b="0" dirty="0" smtClean="0"/>
                        <a:t>Colon</a:t>
                      </a:r>
                      <a:r>
                        <a:rPr lang="en-US" altLang="ko-KR" sz="1200" b="0" baseline="0" dirty="0" smtClean="0"/>
                        <a:t> 1</a:t>
                      </a:r>
                      <a:r>
                        <a:rPr lang="ko-KR" altLang="en-US" sz="1200" b="0" baseline="0" dirty="0" smtClean="0"/>
                        <a:t>차 </a:t>
                      </a:r>
                      <a:r>
                        <a:rPr lang="en-US" altLang="ko-KR" sz="1200" b="0" baseline="0" dirty="0" smtClean="0"/>
                        <a:t>-&gt; 1/14 </a:t>
                      </a:r>
                      <a:r>
                        <a:rPr lang="ko-KR" altLang="en-US" sz="1200" b="0" baseline="0" dirty="0" smtClean="0"/>
                        <a:t>목표</a:t>
                      </a:r>
                      <a:endParaRPr lang="en-US" altLang="ko-KR" sz="1200" b="0" baseline="0" dirty="0" smtClean="0"/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b="0" baseline="0" dirty="0" smtClean="0"/>
                        <a:t>14</a:t>
                      </a:r>
                      <a:r>
                        <a:rPr lang="ko-KR" altLang="en-US" sz="1200" b="0" baseline="0" dirty="0" smtClean="0"/>
                        <a:t>일까지 이슈 대응 예정</a:t>
                      </a:r>
                      <a:endParaRPr lang="en-US" altLang="ko-KR" sz="1200" b="0" dirty="0" smtClean="0"/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dirty="0" smtClean="0"/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b="0" baseline="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7147906"/>
                  </a:ext>
                </a:extLst>
              </a:tr>
              <a:tr h="3865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기타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ko-KR" altLang="en-US" sz="1200" b="1" u="sng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baseline="0" dirty="0" err="1" smtClean="0"/>
                        <a:t>lossDiff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논문 게재 확정</a:t>
                      </a:r>
                      <a:r>
                        <a:rPr lang="en-US" altLang="ko-KR" sz="1200" baseline="0" dirty="0" smtClean="0"/>
                        <a:t>*</a:t>
                      </a:r>
                      <a:endParaRPr lang="en-US" altLang="ko-KR" sz="1200" baseline="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41200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17367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030095" y="-141316"/>
            <a:ext cx="955964" cy="13134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1454727" y="3882045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18802" y="3208712"/>
            <a:ext cx="73609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smtClean="0">
                <a:latin typeface="+mj-ea"/>
                <a:ea typeface="+mj-ea"/>
              </a:rPr>
              <a:t>현미경 시스템</a:t>
            </a:r>
            <a:endParaRPr lang="ko-KR" altLang="en-US" sz="2800" b="1" dirty="0">
              <a:latin typeface="+mj-ea"/>
              <a:ea typeface="+mj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18802" y="3863199"/>
            <a:ext cx="73609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>
                <a:latin typeface="+mj-ea"/>
                <a:ea typeface="+mj-ea"/>
              </a:rPr>
              <a:t>Weakly supervised segmentation</a:t>
            </a:r>
            <a:endParaRPr lang="ko-KR" altLang="en-US" sz="20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541436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22085" y="91178"/>
            <a:ext cx="73609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atin typeface="+mj-ea"/>
                <a:ea typeface="+mj-ea"/>
              </a:rPr>
              <a:t>Weakly supervised segmentation</a:t>
            </a:r>
            <a:endParaRPr lang="ko-KR" altLang="en-US" sz="2000" b="1" dirty="0">
              <a:latin typeface="+mj-ea"/>
              <a:ea typeface="+mj-e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22085" y="556119"/>
            <a:ext cx="7480425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u="sng" dirty="0" smtClean="0"/>
              <a:t>기존 이슈</a:t>
            </a:r>
            <a:endParaRPr lang="en-US" altLang="ko-KR" sz="1400" b="1" u="sng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정보 손실</a:t>
            </a:r>
            <a:r>
              <a:rPr lang="en-US" altLang="ko-KR" sz="1400" dirty="0" smtClean="0"/>
              <a:t>: </a:t>
            </a:r>
            <a:r>
              <a:rPr lang="ko-KR" altLang="en-US" sz="1400" dirty="0" smtClean="0"/>
              <a:t>모델 학습을 위해서 이미지의 축소 </a:t>
            </a:r>
            <a:r>
              <a:rPr lang="en-US" altLang="ko-KR" sz="1400" dirty="0" smtClean="0"/>
              <a:t>(3000*-&gt;512)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경계 정의의 어려움</a:t>
            </a:r>
            <a:r>
              <a:rPr lang="en-US" altLang="ko-KR" sz="1400" dirty="0" smtClean="0"/>
              <a:t>: </a:t>
            </a:r>
            <a:r>
              <a:rPr lang="ko-KR" altLang="en-US" sz="1400" dirty="0" smtClean="0"/>
              <a:t>기존의 명확한 사물 경계와는 다르게 의료 이미지는 경계의 어려움이 있음</a:t>
            </a:r>
            <a:endParaRPr lang="en-US" altLang="ko-KR" sz="1400" dirty="0" smtClean="0"/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/>
              <a:t> </a:t>
            </a:r>
            <a:r>
              <a:rPr lang="en-US" altLang="ko-KR" sz="1400" dirty="0" smtClean="0"/>
              <a:t>=&gt; pseudo label </a:t>
            </a:r>
            <a:r>
              <a:rPr lang="ko-KR" altLang="en-US" sz="1400" dirty="0" smtClean="0"/>
              <a:t>생성을 위한 새로운 접근법이 필요함 </a:t>
            </a:r>
            <a:endParaRPr lang="en-US" altLang="ko-KR" sz="1400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/>
              <a:t>Camouflaged </a:t>
            </a:r>
            <a:r>
              <a:rPr lang="en-US" altLang="ko-KR" sz="1400" dirty="0"/>
              <a:t>Object Detection </a:t>
            </a:r>
            <a:r>
              <a:rPr lang="ko-KR" altLang="en-US" sz="1400" dirty="0"/>
              <a:t>모델 중 하나인 </a:t>
            </a:r>
            <a:r>
              <a:rPr lang="en-US" altLang="ko-KR" sz="1400" dirty="0" err="1"/>
              <a:t>SINet</a:t>
            </a:r>
            <a:r>
              <a:rPr lang="ko-KR" altLang="en-US" sz="1400" dirty="0"/>
              <a:t>의 </a:t>
            </a:r>
            <a:r>
              <a:rPr lang="en-US" altLang="ko-KR" sz="1400" dirty="0"/>
              <a:t>Search Module</a:t>
            </a:r>
            <a:r>
              <a:rPr lang="ko-KR" altLang="en-US" sz="1400" dirty="0"/>
              <a:t>을 </a:t>
            </a:r>
            <a:r>
              <a:rPr lang="ko-KR" altLang="en-US" sz="1400" dirty="0" smtClean="0"/>
              <a:t>응용</a:t>
            </a:r>
            <a:endParaRPr lang="en-US" altLang="ko-KR" sz="1400" dirty="0" smtClean="0"/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/>
              <a:t>Receptive field</a:t>
            </a:r>
            <a:r>
              <a:rPr lang="ko-KR" altLang="en-US" sz="1400" dirty="0" smtClean="0"/>
              <a:t>를 적용하여 상위 필터 정보가 복구된 </a:t>
            </a:r>
            <a:r>
              <a:rPr lang="en-US" altLang="ko-KR" sz="1400" dirty="0" smtClean="0"/>
              <a:t>(512-&gt;3000*) </a:t>
            </a:r>
            <a:r>
              <a:rPr lang="ko-KR" altLang="en-US" sz="1400" dirty="0" smtClean="0"/>
              <a:t>이미지로 정보가 흐르도록 적용</a:t>
            </a:r>
            <a:endParaRPr lang="en-US" altLang="ko-KR" sz="1400" dirty="0" smtClean="0"/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현재 </a:t>
            </a:r>
            <a:r>
              <a:rPr lang="en-US" altLang="ko-KR" sz="1400" dirty="0" smtClean="0"/>
              <a:t>pseudo </a:t>
            </a:r>
            <a:r>
              <a:rPr lang="ko-KR" altLang="en-US" sz="1400" dirty="0" smtClean="0"/>
              <a:t>레이블 생성까지 개발 완료</a:t>
            </a:r>
            <a:r>
              <a:rPr lang="en-US" altLang="ko-KR" sz="1400" dirty="0" smtClean="0"/>
              <a:t>-&gt; segmentation </a:t>
            </a:r>
            <a:r>
              <a:rPr lang="ko-KR" altLang="en-US" sz="1400" dirty="0" smtClean="0"/>
              <a:t>모델에 학습시킬 계획</a:t>
            </a:r>
            <a:endParaRPr lang="en-US" altLang="ko-KR" sz="1400" dirty="0" smtClean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99686"/>
            <a:ext cx="4568258" cy="180035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4183" y="3640667"/>
            <a:ext cx="3589965" cy="2318395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4568258" y="6042789"/>
            <a:ext cx="4572000" cy="55399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000" dirty="0"/>
              <a:t>5</a:t>
            </a:r>
            <a:r>
              <a:rPr lang="ko-KR" altLang="en-US" sz="1000" dirty="0"/>
              <a:t>개의 </a:t>
            </a:r>
            <a:r>
              <a:rPr lang="en-US" altLang="ko-KR" sz="1000" dirty="0" err="1"/>
              <a:t>brach</a:t>
            </a:r>
            <a:r>
              <a:rPr lang="ko-KR" altLang="en-US" sz="1000" dirty="0"/>
              <a:t>로 이루어짐</a:t>
            </a:r>
            <a:r>
              <a:rPr lang="en-US" altLang="ko-KR" sz="1000" dirty="0"/>
              <a:t>.</a:t>
            </a:r>
          </a:p>
          <a:p>
            <a:r>
              <a:rPr lang="en-US" altLang="ko-KR" sz="1000" dirty="0"/>
              <a:t>receptive field</a:t>
            </a:r>
            <a:r>
              <a:rPr lang="ko-KR" altLang="en-US" sz="1000" dirty="0"/>
              <a:t>를 늘리기 위한 </a:t>
            </a:r>
            <a:r>
              <a:rPr lang="en-US" altLang="ko-KR" sz="1000" dirty="0"/>
              <a:t>component</a:t>
            </a:r>
          </a:p>
          <a:p>
            <a:r>
              <a:rPr lang="en-US" altLang="ko-KR" sz="1000" dirty="0"/>
              <a:t>→ </a:t>
            </a:r>
            <a:r>
              <a:rPr lang="ko-KR" altLang="en-US" sz="1000" dirty="0"/>
              <a:t>다양한 </a:t>
            </a:r>
            <a:r>
              <a:rPr lang="en-US" altLang="ko-KR" sz="1000" dirty="0"/>
              <a:t>size </a:t>
            </a:r>
            <a:r>
              <a:rPr lang="ko-KR" altLang="en-US" sz="1000" dirty="0"/>
              <a:t>및 </a:t>
            </a:r>
            <a:r>
              <a:rPr lang="en-US" altLang="ko-KR" sz="1000" dirty="0"/>
              <a:t>level</a:t>
            </a:r>
            <a:r>
              <a:rPr lang="ko-KR" altLang="en-US" sz="1000" dirty="0"/>
              <a:t>의 </a:t>
            </a:r>
            <a:r>
              <a:rPr lang="en-US" altLang="ko-KR" sz="1000" dirty="0"/>
              <a:t>feature</a:t>
            </a:r>
            <a:r>
              <a:rPr lang="ko-KR" altLang="en-US" sz="1000" dirty="0"/>
              <a:t>들을 학습할 수 있게 하여 </a:t>
            </a:r>
            <a:r>
              <a:rPr lang="en-US" altLang="ko-KR" sz="1000" dirty="0"/>
              <a:t>robust</a:t>
            </a:r>
            <a:r>
              <a:rPr lang="ko-KR" altLang="en-US" sz="1000" dirty="0"/>
              <a:t>한 </a:t>
            </a:r>
            <a:r>
              <a:rPr lang="en-US" altLang="ko-KR" sz="1000" dirty="0"/>
              <a:t>cue</a:t>
            </a:r>
            <a:r>
              <a:rPr lang="ko-KR" altLang="en-US" sz="1000" dirty="0"/>
              <a:t>를 학습</a:t>
            </a:r>
          </a:p>
        </p:txBody>
      </p:sp>
    </p:spTree>
    <p:extLst>
      <p:ext uri="{BB962C8B-B14F-4D97-AF65-F5344CB8AC3E}">
        <p14:creationId xmlns:p14="http://schemas.microsoft.com/office/powerpoint/2010/main" val="3928392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9339" y="1187575"/>
            <a:ext cx="3525408" cy="257889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965" y="1187575"/>
            <a:ext cx="3525408" cy="257889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0117" y="3967984"/>
            <a:ext cx="2913560" cy="213132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06" y="3967984"/>
            <a:ext cx="2913561" cy="214688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6227" y="3967984"/>
            <a:ext cx="2913560" cy="213132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80218" y="6131719"/>
            <a:ext cx="1470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기존 </a:t>
            </a:r>
            <a:r>
              <a:rPr lang="en-US" altLang="ko-KR" dirty="0" smtClean="0"/>
              <a:t>CAM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3946734" y="6131719"/>
            <a:ext cx="1470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COD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6704195" y="6131719"/>
            <a:ext cx="1757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Data </a:t>
            </a:r>
            <a:r>
              <a:rPr lang="en-US" altLang="ko-KR" dirty="0" err="1" smtClean="0"/>
              <a:t>aug</a:t>
            </a:r>
            <a:r>
              <a:rPr lang="en-US" altLang="ko-KR" dirty="0" smtClean="0"/>
              <a:t> + COD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8320753" y="2026431"/>
            <a:ext cx="282131" cy="2667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222085" y="91178"/>
            <a:ext cx="73609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atin typeface="+mj-ea"/>
                <a:ea typeface="+mj-ea"/>
              </a:rPr>
              <a:t>Weakly supervised segmentation</a:t>
            </a:r>
            <a:endParaRPr lang="ko-KR" altLang="en-US" sz="20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032360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880218" y="6131719"/>
            <a:ext cx="1470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기존 </a:t>
            </a:r>
            <a:r>
              <a:rPr lang="en-US" altLang="ko-KR" dirty="0" smtClean="0"/>
              <a:t>CAM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3864237" y="6120875"/>
            <a:ext cx="1470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COD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6704195" y="6131719"/>
            <a:ext cx="1757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Data </a:t>
            </a:r>
            <a:r>
              <a:rPr lang="en-US" altLang="ko-KR" dirty="0" err="1" smtClean="0"/>
              <a:t>aug</a:t>
            </a:r>
            <a:r>
              <a:rPr lang="en-US" altLang="ko-KR" dirty="0" smtClean="0"/>
              <a:t> + COD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1257" y="916362"/>
            <a:ext cx="3556700" cy="260178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089" y="927807"/>
            <a:ext cx="3525407" cy="2578897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0691" y="3901040"/>
            <a:ext cx="2917121" cy="2150238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75" y="3910807"/>
            <a:ext cx="2915895" cy="2142197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3926" y="3899314"/>
            <a:ext cx="2938162" cy="2151964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8320753" y="2026431"/>
            <a:ext cx="282131" cy="2667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222085" y="91178"/>
            <a:ext cx="73609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atin typeface="+mj-ea"/>
                <a:ea typeface="+mj-ea"/>
              </a:rPr>
              <a:t>Weakly supervised segmentation</a:t>
            </a:r>
            <a:endParaRPr lang="ko-KR" altLang="en-US" sz="20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772075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972809" y="6062818"/>
            <a:ext cx="1470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기존 </a:t>
            </a:r>
            <a:r>
              <a:rPr lang="en-US" altLang="ko-KR" dirty="0" smtClean="0"/>
              <a:t>CAM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3864235" y="6042530"/>
            <a:ext cx="1470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COD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6707034" y="6042530"/>
            <a:ext cx="1757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Data </a:t>
            </a:r>
            <a:r>
              <a:rPr lang="en-US" altLang="ko-KR" dirty="0" err="1" smtClean="0"/>
              <a:t>aug</a:t>
            </a:r>
            <a:r>
              <a:rPr lang="en-US" altLang="ko-KR" dirty="0" smtClean="0"/>
              <a:t> + COD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2336" y="966624"/>
            <a:ext cx="3525407" cy="257889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089" y="966625"/>
            <a:ext cx="3525407" cy="257889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2470" y="3842484"/>
            <a:ext cx="2913559" cy="213132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44" y="3858590"/>
            <a:ext cx="2905573" cy="211521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0482" y="3842484"/>
            <a:ext cx="2910729" cy="2131320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8320753" y="2026431"/>
            <a:ext cx="282131" cy="2667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222085" y="91178"/>
            <a:ext cx="73609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atin typeface="+mj-ea"/>
                <a:ea typeface="+mj-ea"/>
              </a:rPr>
              <a:t>Weakly supervised segmentation</a:t>
            </a:r>
            <a:endParaRPr lang="ko-KR" altLang="en-US" sz="20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548060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972809" y="6062818"/>
            <a:ext cx="1470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기존 </a:t>
            </a:r>
            <a:r>
              <a:rPr lang="en-US" altLang="ko-KR" dirty="0" smtClean="0"/>
              <a:t>CAM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3864235" y="6042530"/>
            <a:ext cx="1470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COD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6707034" y="6042530"/>
            <a:ext cx="1757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Data </a:t>
            </a:r>
            <a:r>
              <a:rPr lang="en-US" altLang="ko-KR" dirty="0" err="1" smtClean="0"/>
              <a:t>aug</a:t>
            </a:r>
            <a:r>
              <a:rPr lang="en-US" altLang="ko-KR" dirty="0" smtClean="0"/>
              <a:t> + COD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6903" y="813611"/>
            <a:ext cx="3525407" cy="257889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628" y="813610"/>
            <a:ext cx="3525407" cy="2578897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8357" y="3793434"/>
            <a:ext cx="2925432" cy="213132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33" y="3793434"/>
            <a:ext cx="2914891" cy="213132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7255" y="3785253"/>
            <a:ext cx="2917182" cy="2131320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8320753" y="2026431"/>
            <a:ext cx="282131" cy="2667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222085" y="91178"/>
            <a:ext cx="73609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atin typeface="+mj-ea"/>
                <a:ea typeface="+mj-ea"/>
              </a:rPr>
              <a:t>Weakly supervised segmentation</a:t>
            </a:r>
            <a:endParaRPr lang="ko-KR" altLang="en-US" sz="20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307666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972809" y="6062818"/>
            <a:ext cx="1470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기존 </a:t>
            </a:r>
            <a:r>
              <a:rPr lang="en-US" altLang="ko-KR" dirty="0" smtClean="0"/>
              <a:t>CAM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3864235" y="6042530"/>
            <a:ext cx="1470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COD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6707034" y="6042530"/>
            <a:ext cx="1757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Data </a:t>
            </a:r>
            <a:r>
              <a:rPr lang="en-US" altLang="ko-KR" dirty="0" err="1" smtClean="0"/>
              <a:t>aug</a:t>
            </a:r>
            <a:r>
              <a:rPr lang="en-US" altLang="ko-KR" dirty="0" smtClean="0"/>
              <a:t> + COD</a:t>
            </a:r>
            <a:endParaRPr lang="ko-KR" altLang="en-US" dirty="0"/>
          </a:p>
        </p:txBody>
      </p:sp>
      <p:sp>
        <p:nvSpPr>
          <p:cNvPr id="19" name="직사각형 18"/>
          <p:cNvSpPr/>
          <p:nvPr/>
        </p:nvSpPr>
        <p:spPr>
          <a:xfrm>
            <a:off x="8320753" y="2026431"/>
            <a:ext cx="282131" cy="2667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7255" y="3754422"/>
            <a:ext cx="2917182" cy="213132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4712" y="657487"/>
            <a:ext cx="3529790" cy="258210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898" y="657488"/>
            <a:ext cx="3529790" cy="258210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0657" y="3762534"/>
            <a:ext cx="2917182" cy="212240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142" y="3762534"/>
            <a:ext cx="2921099" cy="213863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222085" y="91178"/>
            <a:ext cx="73609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atin typeface="+mj-ea"/>
                <a:ea typeface="+mj-ea"/>
              </a:rPr>
              <a:t>Weakly supervised segmentation</a:t>
            </a:r>
            <a:endParaRPr lang="ko-KR" altLang="en-US" sz="20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655296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972809" y="6062818"/>
            <a:ext cx="1470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기존 </a:t>
            </a:r>
            <a:r>
              <a:rPr lang="en-US" altLang="ko-KR" dirty="0" smtClean="0"/>
              <a:t>CAM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3864235" y="6042530"/>
            <a:ext cx="1470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COD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6707034" y="6042530"/>
            <a:ext cx="1757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Data </a:t>
            </a:r>
            <a:r>
              <a:rPr lang="en-US" altLang="ko-KR" dirty="0" err="1" smtClean="0"/>
              <a:t>aug</a:t>
            </a:r>
            <a:r>
              <a:rPr lang="en-US" altLang="ko-KR" dirty="0" smtClean="0"/>
              <a:t> + COD</a:t>
            </a:r>
            <a:endParaRPr lang="ko-KR" altLang="en-US" dirty="0"/>
          </a:p>
        </p:txBody>
      </p:sp>
      <p:sp>
        <p:nvSpPr>
          <p:cNvPr id="19" name="직사각형 18"/>
          <p:cNvSpPr/>
          <p:nvPr/>
        </p:nvSpPr>
        <p:spPr>
          <a:xfrm>
            <a:off x="8320753" y="2026431"/>
            <a:ext cx="282131" cy="2667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9248" y="1042847"/>
            <a:ext cx="3529790" cy="258210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069" y="1042847"/>
            <a:ext cx="3516099" cy="257208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0964" y="3908561"/>
            <a:ext cx="2917182" cy="2133969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75" y="3928849"/>
            <a:ext cx="2917182" cy="2133969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7255" y="3908560"/>
            <a:ext cx="2917182" cy="2133969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222085" y="91178"/>
            <a:ext cx="73609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atin typeface="+mj-ea"/>
                <a:ea typeface="+mj-ea"/>
              </a:rPr>
              <a:t>Weakly supervised segmentation</a:t>
            </a:r>
            <a:endParaRPr lang="ko-KR" altLang="en-US" sz="20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981925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972809" y="6062818"/>
            <a:ext cx="1470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기존 </a:t>
            </a:r>
            <a:r>
              <a:rPr lang="en-US" altLang="ko-KR" dirty="0" smtClean="0"/>
              <a:t>CAM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3864235" y="6042530"/>
            <a:ext cx="1470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COD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6707034" y="6042530"/>
            <a:ext cx="1757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Data </a:t>
            </a:r>
            <a:r>
              <a:rPr lang="en-US" altLang="ko-KR" dirty="0" err="1" smtClean="0"/>
              <a:t>aug</a:t>
            </a:r>
            <a:r>
              <a:rPr lang="en-US" altLang="ko-KR" dirty="0" smtClean="0"/>
              <a:t> + COD</a:t>
            </a:r>
            <a:endParaRPr lang="ko-KR" altLang="en-US" dirty="0"/>
          </a:p>
        </p:txBody>
      </p:sp>
      <p:sp>
        <p:nvSpPr>
          <p:cNvPr id="19" name="직사각형 18"/>
          <p:cNvSpPr/>
          <p:nvPr/>
        </p:nvSpPr>
        <p:spPr>
          <a:xfrm>
            <a:off x="8320753" y="2026431"/>
            <a:ext cx="282131" cy="2667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5149" y="842384"/>
            <a:ext cx="3548916" cy="259609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833" y="841957"/>
            <a:ext cx="3548917" cy="259609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6314" y="3902012"/>
            <a:ext cx="2905867" cy="212569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75" y="3902012"/>
            <a:ext cx="2905867" cy="212569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7053" y="3896998"/>
            <a:ext cx="2912464" cy="2145532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222085" y="91178"/>
            <a:ext cx="73609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atin typeface="+mj-ea"/>
                <a:ea typeface="+mj-ea"/>
              </a:rPr>
              <a:t>Weakly supervised segmentation</a:t>
            </a:r>
            <a:endParaRPr lang="ko-KR" altLang="en-US" sz="20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548257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75" y="742603"/>
            <a:ext cx="5168606" cy="3780926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0744" y="3093262"/>
            <a:ext cx="5140147" cy="3764738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222085" y="91178"/>
            <a:ext cx="73609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atin typeface="+mj-ea"/>
                <a:ea typeface="+mj-ea"/>
              </a:rPr>
              <a:t>Weakly supervised segmentation</a:t>
            </a:r>
            <a:endParaRPr lang="ko-KR" altLang="en-US" sz="2000" b="1" dirty="0">
              <a:latin typeface="+mj-ea"/>
              <a:ea typeface="+mj-ea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495800" y="1001836"/>
            <a:ext cx="3648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이슈 사항</a:t>
            </a:r>
            <a:endParaRPr lang="en-US" altLang="ko-KR" sz="12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 smtClean="0"/>
              <a:t>전문의 </a:t>
            </a:r>
            <a:r>
              <a:rPr lang="ko-KR" altLang="en-US" sz="1200" dirty="0" err="1" smtClean="0"/>
              <a:t>커멘트</a:t>
            </a:r>
            <a:r>
              <a:rPr lang="ko-KR" altLang="en-US" sz="1200" dirty="0"/>
              <a:t> </a:t>
            </a:r>
            <a:r>
              <a:rPr lang="ko-KR" altLang="en-US" sz="1200" dirty="0" smtClean="0"/>
              <a:t>요청</a:t>
            </a:r>
            <a:r>
              <a:rPr lang="en-US" altLang="ko-KR" sz="1200" dirty="0" smtClean="0"/>
              <a:t>-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200" dirty="0" smtClean="0"/>
              <a:t> </a:t>
            </a:r>
            <a:r>
              <a:rPr lang="ko-KR" altLang="en-US" sz="1200" dirty="0" smtClean="0"/>
              <a:t>수도 코드에 어떤 형태가 더 </a:t>
            </a:r>
            <a:r>
              <a:rPr lang="ko-KR" altLang="en-US" sz="1200" dirty="0" smtClean="0"/>
              <a:t>적합한지 논의 필요</a:t>
            </a:r>
            <a:endParaRPr lang="en-US" altLang="ko-KR" sz="12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 smtClean="0"/>
              <a:t>현재 작은 </a:t>
            </a:r>
            <a:r>
              <a:rPr lang="ko-KR" altLang="en-US" sz="1200" dirty="0" err="1" smtClean="0"/>
              <a:t>병변에</a:t>
            </a:r>
            <a:r>
              <a:rPr lang="ko-KR" altLang="en-US" sz="1200" dirty="0" smtClean="0"/>
              <a:t> 대해서는 약한 모습이 보임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538386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030095" y="-141316"/>
            <a:ext cx="955964" cy="13134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66254" y="146057"/>
            <a:ext cx="2859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Issue summary</a:t>
            </a:r>
            <a:endParaRPr lang="ko-KR" altLang="en-US" b="1" dirty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3200894"/>
              </p:ext>
            </p:extLst>
          </p:nvPr>
        </p:nvGraphicFramePr>
        <p:xfrm>
          <a:off x="260466" y="515391"/>
          <a:ext cx="8725593" cy="85632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85701">
                  <a:extLst>
                    <a:ext uri="{9D8B030D-6E8A-4147-A177-3AD203B41FA5}">
                      <a16:colId xmlns:a16="http://schemas.microsoft.com/office/drawing/2014/main" val="2976591486"/>
                    </a:ext>
                  </a:extLst>
                </a:gridCol>
                <a:gridCol w="3591098">
                  <a:extLst>
                    <a:ext uri="{9D8B030D-6E8A-4147-A177-3AD203B41FA5}">
                      <a16:colId xmlns:a16="http://schemas.microsoft.com/office/drawing/2014/main" val="3040741509"/>
                    </a:ext>
                  </a:extLst>
                </a:gridCol>
                <a:gridCol w="3848794">
                  <a:extLst>
                    <a:ext uri="{9D8B030D-6E8A-4147-A177-3AD203B41FA5}">
                      <a16:colId xmlns:a16="http://schemas.microsoft.com/office/drawing/2014/main" val="2738044987"/>
                    </a:ext>
                  </a:extLst>
                </a:gridCol>
              </a:tblGrid>
              <a:tr h="1661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현미경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12/31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1/07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182309"/>
                  </a:ext>
                </a:extLst>
              </a:tr>
              <a:tr h="490566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ko-KR" altLang="en-US" sz="11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8337899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6777123"/>
              </p:ext>
            </p:extLst>
          </p:nvPr>
        </p:nvGraphicFramePr>
        <p:xfrm>
          <a:off x="260466" y="888122"/>
          <a:ext cx="8725593" cy="57520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86323">
                  <a:extLst>
                    <a:ext uri="{9D8B030D-6E8A-4147-A177-3AD203B41FA5}">
                      <a16:colId xmlns:a16="http://schemas.microsoft.com/office/drawing/2014/main" val="3887618014"/>
                    </a:ext>
                  </a:extLst>
                </a:gridCol>
                <a:gridCol w="3598790">
                  <a:extLst>
                    <a:ext uri="{9D8B030D-6E8A-4147-A177-3AD203B41FA5}">
                      <a16:colId xmlns:a16="http://schemas.microsoft.com/office/drawing/2014/main" val="3665645377"/>
                    </a:ext>
                  </a:extLst>
                </a:gridCol>
                <a:gridCol w="3840480">
                  <a:extLst>
                    <a:ext uri="{9D8B030D-6E8A-4147-A177-3AD203B41FA5}">
                      <a16:colId xmlns:a16="http://schemas.microsoft.com/office/drawing/2014/main" val="1536205473"/>
                    </a:ext>
                  </a:extLst>
                </a:gridCol>
              </a:tblGrid>
              <a:tr h="2556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/>
                        <a:t>Weakly</a:t>
                      </a:r>
                      <a:r>
                        <a:rPr lang="en-US" altLang="ko-KR" b="1" baseline="0" dirty="0" smtClean="0"/>
                        <a:t> supervised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aseline="0" dirty="0" smtClean="0"/>
                        <a:t>이전에 </a:t>
                      </a:r>
                      <a:r>
                        <a:rPr lang="ko-KR" altLang="en-US" sz="1200" baseline="0" dirty="0" err="1" smtClean="0"/>
                        <a:t>디텍터</a:t>
                      </a:r>
                      <a:r>
                        <a:rPr lang="ko-KR" altLang="en-US" sz="1200" baseline="0" dirty="0" smtClean="0"/>
                        <a:t> 파트에서 연구되었던 </a:t>
                      </a:r>
                      <a:r>
                        <a:rPr lang="en-US" altLang="ko-KR" sz="1200" baseline="0" dirty="0" smtClean="0"/>
                        <a:t>camouflage </a:t>
                      </a:r>
                      <a:r>
                        <a:rPr lang="ko-KR" altLang="en-US" sz="1200" baseline="0" dirty="0" err="1" smtClean="0"/>
                        <a:t>디텍션</a:t>
                      </a:r>
                      <a:r>
                        <a:rPr lang="ko-KR" altLang="en-US" sz="1200" baseline="0" dirty="0" smtClean="0"/>
                        <a:t> 방식 적용 방법 연구 중</a:t>
                      </a:r>
                      <a:endParaRPr lang="en-US" altLang="ko-KR" sz="1200" baseline="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baseline="0" dirty="0" smtClean="0"/>
                        <a:t>COD </a:t>
                      </a:r>
                      <a:r>
                        <a:rPr lang="ko-KR" altLang="en-US" sz="1200" baseline="0" dirty="0" smtClean="0"/>
                        <a:t>방식에 대한 연구 및 개발</a:t>
                      </a:r>
                      <a:endParaRPr lang="en-US" altLang="ko-KR" sz="1200" baseline="0" dirty="0" smtClean="0"/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baseline="0" dirty="0" smtClean="0"/>
                        <a:t>camouflage </a:t>
                      </a:r>
                      <a:r>
                        <a:rPr lang="ko-KR" altLang="en-US" sz="1200" baseline="0" dirty="0" err="1" smtClean="0"/>
                        <a:t>디텐션</a:t>
                      </a:r>
                      <a:r>
                        <a:rPr lang="ko-KR" altLang="en-US" sz="1200" baseline="0" dirty="0" smtClean="0"/>
                        <a:t> </a:t>
                      </a:r>
                      <a:r>
                        <a:rPr lang="en-US" altLang="ko-KR" sz="1200" baseline="0" dirty="0" smtClean="0"/>
                        <a:t>(COD) </a:t>
                      </a:r>
                      <a:r>
                        <a:rPr lang="ko-KR" altLang="en-US" sz="1200" baseline="0" dirty="0" smtClean="0"/>
                        <a:t>방식의 알고리즘을 </a:t>
                      </a:r>
                      <a:r>
                        <a:rPr lang="en-US" altLang="ko-KR" sz="1200" baseline="0" dirty="0" smtClean="0"/>
                        <a:t>weakly supervised</a:t>
                      </a:r>
                      <a:r>
                        <a:rPr lang="ko-KR" altLang="en-US" sz="1200" baseline="0" dirty="0" smtClean="0"/>
                        <a:t>에 적용한 모델 생성 </a:t>
                      </a:r>
                      <a:r>
                        <a:rPr lang="en-US" altLang="ko-KR" sz="1200" baseline="0" dirty="0" smtClean="0"/>
                        <a:t>(</a:t>
                      </a:r>
                      <a:r>
                        <a:rPr lang="ko-KR" altLang="en-US" sz="1200" baseline="0" dirty="0" smtClean="0"/>
                        <a:t>현재 </a:t>
                      </a:r>
                      <a:r>
                        <a:rPr lang="en-US" altLang="ko-KR" sz="1200" baseline="0" dirty="0" smtClean="0"/>
                        <a:t>pseudo label </a:t>
                      </a:r>
                      <a:r>
                        <a:rPr lang="ko-KR" altLang="en-US" sz="1200" baseline="0" dirty="0" smtClean="0"/>
                        <a:t>생성 까지 완료</a:t>
                      </a:r>
                      <a:r>
                        <a:rPr lang="en-US" altLang="ko-KR" sz="1200" baseline="0" dirty="0" smtClean="0"/>
                        <a:t>)</a:t>
                      </a:r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aseline="0" dirty="0" smtClean="0"/>
                        <a:t>기존보다 </a:t>
                      </a:r>
                      <a:r>
                        <a:rPr lang="en-US" altLang="ko-KR" sz="1200" baseline="0" dirty="0" err="1" smtClean="0"/>
                        <a:t>heatmap</a:t>
                      </a:r>
                      <a:r>
                        <a:rPr lang="ko-KR" altLang="en-US" sz="1200" baseline="0" dirty="0" smtClean="0"/>
                        <a:t>의 디테일 대폭 상승</a:t>
                      </a:r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aseline="0" dirty="0" smtClean="0"/>
                        <a:t>해당 방식으로 수도 라벨 생성 가능</a:t>
                      </a:r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aseline="0" dirty="0" smtClean="0"/>
                        <a:t>업데이트된 </a:t>
                      </a:r>
                      <a:r>
                        <a:rPr lang="en-US" altLang="ko-KR" sz="1200" baseline="0" dirty="0" smtClean="0"/>
                        <a:t>pseudo </a:t>
                      </a:r>
                      <a:r>
                        <a:rPr lang="en-US" altLang="ko-KR" sz="1200" baseline="0" dirty="0" err="1" smtClean="0"/>
                        <a:t>labe</a:t>
                      </a:r>
                      <a:r>
                        <a:rPr lang="ko-KR" altLang="en-US" sz="1200" baseline="0" dirty="0" smtClean="0"/>
                        <a:t>을 기준으로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en-US" altLang="ko-KR" sz="1200" baseline="0" dirty="0" err="1" smtClean="0"/>
                        <a:t>seg</a:t>
                      </a:r>
                      <a:r>
                        <a:rPr lang="en-US" altLang="ko-KR" sz="1200" baseline="0" dirty="0" smtClean="0"/>
                        <a:t> model </a:t>
                      </a:r>
                      <a:r>
                        <a:rPr lang="ko-KR" altLang="en-US" sz="1200" baseline="0" dirty="0" smtClean="0"/>
                        <a:t>학습 해볼 계획</a:t>
                      </a:r>
                      <a:endParaRPr lang="en-US" altLang="ko-KR" sz="1200" baseline="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7147906"/>
                  </a:ext>
                </a:extLst>
              </a:tr>
              <a:tr h="2556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/>
                        <a:t>Segmentation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b="1" baseline="0" dirty="0" smtClean="0"/>
                        <a:t>N- 0 labeling </a:t>
                      </a:r>
                      <a:r>
                        <a:rPr lang="ko-KR" altLang="en-US" sz="1200" b="1" baseline="0" dirty="0" smtClean="0"/>
                        <a:t>방식</a:t>
                      </a:r>
                      <a:r>
                        <a:rPr lang="en-US" altLang="ko-KR" sz="1200" b="1" baseline="0" dirty="0" smtClean="0"/>
                        <a:t>: </a:t>
                      </a:r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aseline="0" dirty="0" smtClean="0"/>
                        <a:t>효과 없음을 확인 </a:t>
                      </a:r>
                      <a:r>
                        <a:rPr lang="en-US" altLang="ko-KR" sz="1200" baseline="0" dirty="0" smtClean="0"/>
                        <a:t>(</a:t>
                      </a:r>
                      <a:r>
                        <a:rPr lang="ko-KR" altLang="en-US" sz="1200" baseline="0" dirty="0" smtClean="0"/>
                        <a:t>지난 주</a:t>
                      </a:r>
                      <a:r>
                        <a:rPr lang="en-US" altLang="ko-KR" sz="1200" baseline="0" dirty="0" smtClean="0"/>
                        <a:t>)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baseline="0" dirty="0" smtClean="0"/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baseline="0" dirty="0" err="1" smtClean="0"/>
                        <a:t>Cutmix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방식의 </a:t>
                      </a:r>
                      <a:r>
                        <a:rPr lang="ko-KR" altLang="en-US" sz="1200" baseline="0" dirty="0" err="1" smtClean="0"/>
                        <a:t>레이블링</a:t>
                      </a:r>
                      <a:r>
                        <a:rPr lang="ko-KR" altLang="en-US" sz="1200" baseline="0" dirty="0" smtClean="0"/>
                        <a:t> 및 모델 학습 </a:t>
                      </a:r>
                      <a:r>
                        <a:rPr lang="en-US" altLang="ko-KR" sz="1200" baseline="0" dirty="0" smtClean="0"/>
                        <a:t>1</a:t>
                      </a:r>
                      <a:r>
                        <a:rPr lang="ko-KR" altLang="en-US" sz="1200" baseline="0" dirty="0" smtClean="0"/>
                        <a:t>차 완료</a:t>
                      </a:r>
                      <a:endParaRPr lang="en-US" altLang="ko-KR" sz="1200" baseline="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="1" baseline="0" dirty="0" smtClean="0"/>
                        <a:t>모델 비교 실험</a:t>
                      </a:r>
                      <a:endParaRPr lang="en-US" altLang="ko-KR" sz="1200" b="1" baseline="0" dirty="0" smtClean="0"/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aseline="0" dirty="0" smtClean="0"/>
                        <a:t> </a:t>
                      </a:r>
                      <a:r>
                        <a:rPr lang="en-US" altLang="ko-KR" sz="1200" baseline="0" dirty="0" smtClean="0"/>
                        <a:t>1) baseline, 2) 0 label, 3) </a:t>
                      </a:r>
                      <a:r>
                        <a:rPr lang="en-US" altLang="ko-KR" sz="1200" baseline="0" dirty="0" err="1" smtClean="0"/>
                        <a:t>cutmix</a:t>
                      </a:r>
                      <a:r>
                        <a:rPr lang="en-US" altLang="ko-KR" sz="1200" baseline="0" dirty="0" smtClean="0"/>
                        <a:t> segmentation, 4) </a:t>
                      </a:r>
                      <a:r>
                        <a:rPr lang="en-US" altLang="ko-KR" sz="1200" baseline="0" dirty="0" err="1" smtClean="0"/>
                        <a:t>segmix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err="1" smtClean="0"/>
                        <a:t>네가지</a:t>
                      </a:r>
                      <a:r>
                        <a:rPr lang="ko-KR" altLang="en-US" sz="1200" baseline="0" dirty="0" smtClean="0"/>
                        <a:t> 모델에 대한 비교 실험 </a:t>
                      </a:r>
                      <a:r>
                        <a:rPr lang="en-US" altLang="ko-KR" sz="1200" baseline="0" dirty="0" smtClean="0"/>
                        <a:t>1</a:t>
                      </a:r>
                      <a:r>
                        <a:rPr lang="ko-KR" altLang="en-US" sz="1200" baseline="0" dirty="0" smtClean="0"/>
                        <a:t>차 완료</a:t>
                      </a:r>
                      <a:endParaRPr lang="en-US" altLang="ko-KR" sz="1200" baseline="0" dirty="0" smtClean="0"/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baseline="0" dirty="0" smtClean="0"/>
                        <a:t>‘3)' </a:t>
                      </a:r>
                      <a:r>
                        <a:rPr lang="ko-KR" altLang="en-US" sz="1200" baseline="0" dirty="0" smtClean="0"/>
                        <a:t>모델의 경우</a:t>
                      </a:r>
                      <a:r>
                        <a:rPr lang="en-US" altLang="ko-KR" sz="1200" baseline="0" dirty="0" smtClean="0"/>
                        <a:t>, loss </a:t>
                      </a:r>
                      <a:r>
                        <a:rPr lang="ko-KR" altLang="en-US" sz="1200" baseline="0" dirty="0" smtClean="0"/>
                        <a:t>값에 대한 증가가 보임 </a:t>
                      </a:r>
                      <a:r>
                        <a:rPr lang="en-US" altLang="ko-KR" sz="1200" baseline="0" dirty="0" smtClean="0"/>
                        <a:t>(</a:t>
                      </a:r>
                      <a:r>
                        <a:rPr lang="ko-KR" altLang="en-US" sz="1200" baseline="0" dirty="0" smtClean="0"/>
                        <a:t>수치상은 실패한 실험</a:t>
                      </a:r>
                      <a:r>
                        <a:rPr lang="en-US" altLang="ko-KR" sz="1200" baseline="0" dirty="0" smtClean="0"/>
                        <a:t>)</a:t>
                      </a:r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aseline="0" dirty="0" smtClean="0"/>
                        <a:t>다만 </a:t>
                      </a:r>
                      <a:r>
                        <a:rPr lang="en-US" altLang="ko-KR" sz="1200" baseline="0" dirty="0" smtClean="0"/>
                        <a:t>‘3)' </a:t>
                      </a:r>
                      <a:r>
                        <a:rPr lang="ko-KR" altLang="en-US" sz="1200" baseline="0" dirty="0" smtClean="0"/>
                        <a:t>모델의 정량적인 결과를 확인해본 결과 </a:t>
                      </a:r>
                      <a:r>
                        <a:rPr lang="en-US" altLang="ko-KR" sz="1200" baseline="0" dirty="0" smtClean="0"/>
                        <a:t>'1),2)' </a:t>
                      </a:r>
                      <a:r>
                        <a:rPr lang="ko-KR" altLang="en-US" sz="1200" baseline="0" dirty="0" smtClean="0"/>
                        <a:t>방식보다 </a:t>
                      </a:r>
                      <a:r>
                        <a:rPr lang="en-US" altLang="ko-KR" sz="1200" baseline="0" dirty="0" smtClean="0"/>
                        <a:t>N</a:t>
                      </a:r>
                      <a:r>
                        <a:rPr lang="ko-KR" altLang="en-US" sz="1200" baseline="0" dirty="0" smtClean="0"/>
                        <a:t>과 </a:t>
                      </a:r>
                      <a:r>
                        <a:rPr lang="en-US" altLang="ko-KR" sz="1200" baseline="0" dirty="0" smtClean="0"/>
                        <a:t>M</a:t>
                      </a:r>
                      <a:r>
                        <a:rPr lang="ko-KR" altLang="en-US" sz="1200" baseline="0" dirty="0" smtClean="0"/>
                        <a:t>에 대한 샘플에 대해서 성능 향상이 확연함</a:t>
                      </a:r>
                    </a:p>
                    <a:p>
                      <a:pPr marL="45720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200" baseline="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4120098"/>
                  </a:ext>
                </a:extLst>
              </a:tr>
              <a:tr h="38385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기타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b="1" baseline="0" dirty="0" smtClean="0"/>
                        <a:t>VIT </a:t>
                      </a:r>
                      <a:r>
                        <a:rPr lang="ko-KR" altLang="en-US" sz="1200" b="1" baseline="0" dirty="0" smtClean="0"/>
                        <a:t>모델</a:t>
                      </a:r>
                      <a:r>
                        <a:rPr lang="en-US" altLang="ko-KR" sz="1200" b="1" baseline="0" dirty="0" smtClean="0"/>
                        <a:t>: </a:t>
                      </a:r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baseline="0" dirty="0" smtClean="0"/>
                        <a:t>false-</a:t>
                      </a:r>
                      <a:r>
                        <a:rPr lang="ko-KR" altLang="en-US" sz="1200" baseline="0" dirty="0" smtClean="0"/>
                        <a:t>슬라이드로부터 생성된 패치 데이터 이동 중 </a:t>
                      </a:r>
                      <a:r>
                        <a:rPr lang="en-US" altLang="ko-KR" sz="1200" baseline="0" dirty="0" smtClean="0"/>
                        <a:t>- </a:t>
                      </a:r>
                      <a:r>
                        <a:rPr lang="ko-KR" altLang="en-US" sz="1200" baseline="0" dirty="0" smtClean="0"/>
                        <a:t>테스트 예정</a:t>
                      </a:r>
                      <a:endParaRPr lang="en-US" altLang="ko-KR" sz="1200" baseline="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baseline="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22425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47551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030095" y="-141316"/>
            <a:ext cx="955964" cy="13134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1454727" y="3882045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18802" y="3208712"/>
            <a:ext cx="73609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err="1" smtClean="0">
                <a:latin typeface="+mj-ea"/>
                <a:ea typeface="+mj-ea"/>
              </a:rPr>
              <a:t>스케너</a:t>
            </a:r>
            <a:r>
              <a:rPr lang="ko-KR" altLang="en-US" sz="2800" b="1" dirty="0" smtClean="0">
                <a:latin typeface="+mj-ea"/>
                <a:ea typeface="+mj-ea"/>
              </a:rPr>
              <a:t> 시스템</a:t>
            </a:r>
            <a:endParaRPr lang="ko-KR" altLang="en-US" sz="2800" b="1" dirty="0">
              <a:latin typeface="+mj-ea"/>
              <a:ea typeface="+mj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18802" y="3863199"/>
            <a:ext cx="73609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smtClean="0">
                <a:latin typeface="+mj-ea"/>
                <a:ea typeface="+mj-ea"/>
              </a:rPr>
              <a:t>업데이트 내용 및 진행 사항</a:t>
            </a:r>
            <a:endParaRPr lang="ko-KR" altLang="en-US" sz="20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078634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55575" y="127265"/>
            <a:ext cx="4698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latin typeface="+mj-ea"/>
              </a:rPr>
              <a:t>데이터 업데이트 </a:t>
            </a:r>
            <a:r>
              <a:rPr lang="en-US" altLang="ko-KR" b="1" dirty="0" smtClean="0">
                <a:latin typeface="+mj-ea"/>
              </a:rPr>
              <a:t>(</a:t>
            </a:r>
            <a:r>
              <a:rPr lang="ko-KR" altLang="en-US" b="1" dirty="0" smtClean="0">
                <a:solidFill>
                  <a:srgbClr val="FF0000"/>
                </a:solidFill>
                <a:latin typeface="+mj-ea"/>
              </a:rPr>
              <a:t>지난 슬라이드</a:t>
            </a:r>
            <a:r>
              <a:rPr lang="en-US" altLang="ko-KR" b="1" dirty="0" smtClean="0">
                <a:latin typeface="+mj-ea"/>
              </a:rPr>
              <a:t>)</a:t>
            </a:r>
            <a:r>
              <a:rPr lang="ko-KR" altLang="en-US" b="1" dirty="0" smtClean="0">
                <a:latin typeface="+mj-ea"/>
              </a:rPr>
              <a:t> </a:t>
            </a:r>
            <a:endParaRPr lang="ko-KR" altLang="en-US" b="1" dirty="0">
              <a:latin typeface="+mj-ea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/>
          <p:cNvSpPr txBox="1"/>
          <p:nvPr/>
        </p:nvSpPr>
        <p:spPr>
          <a:xfrm>
            <a:off x="155575" y="550810"/>
            <a:ext cx="7480425" cy="1800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u="sng" dirty="0" smtClean="0"/>
              <a:t>현재 학습 상황 </a:t>
            </a:r>
            <a:r>
              <a:rPr lang="en-US" altLang="ko-KR" sz="1400" b="1" u="sng" dirty="0" smtClean="0"/>
              <a:t>(1/7 </a:t>
            </a:r>
            <a:r>
              <a:rPr lang="ko-KR" altLang="en-US" sz="1400" b="1" u="sng" dirty="0" smtClean="0"/>
              <a:t>목표</a:t>
            </a:r>
            <a:r>
              <a:rPr lang="en-US" altLang="ko-KR" sz="1400" b="1" u="sng" dirty="0" smtClean="0"/>
              <a:t>) : </a:t>
            </a:r>
            <a:r>
              <a:rPr lang="ko-KR" altLang="en-US" sz="1400" b="1" u="sng" dirty="0" smtClean="0">
                <a:solidFill>
                  <a:srgbClr val="FF0000"/>
                </a:solidFill>
              </a:rPr>
              <a:t>현재 담당자 이슈로 일부 지연 중</a:t>
            </a:r>
            <a:endParaRPr lang="en-US" altLang="ko-KR" sz="1400" b="1" u="sng" dirty="0" smtClean="0">
              <a:solidFill>
                <a:srgbClr val="FF0000"/>
              </a:solidFill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u="sng" dirty="0" smtClean="0"/>
              <a:t>1</a:t>
            </a:r>
            <a:r>
              <a:rPr lang="en-US" altLang="ko-KR" sz="1200" b="1" u="sng" dirty="0"/>
              <a:t>) 225 </a:t>
            </a:r>
            <a:r>
              <a:rPr lang="ko-KR" altLang="en-US" sz="1200" b="1" u="sng" dirty="0"/>
              <a:t>서버에서 </a:t>
            </a:r>
            <a:r>
              <a:rPr lang="en-US" altLang="ko-KR" sz="1200" b="1" u="sng" dirty="0"/>
              <a:t>colon </a:t>
            </a:r>
            <a:r>
              <a:rPr lang="en-US" altLang="ko-KR" sz="1200" b="1" u="sng" dirty="0" err="1"/>
              <a:t>lossdiff</a:t>
            </a:r>
            <a:r>
              <a:rPr lang="en-US" altLang="ko-KR" sz="1200" b="1" u="sng" dirty="0"/>
              <a:t> </a:t>
            </a:r>
            <a:r>
              <a:rPr lang="ko-KR" altLang="en-US" sz="1200" b="1" u="sng" dirty="0"/>
              <a:t>학습 중 </a:t>
            </a:r>
            <a:r>
              <a:rPr lang="en-US" altLang="ko-KR" sz="1200" b="1" u="sng" dirty="0"/>
              <a:t>-&gt; 226 </a:t>
            </a:r>
            <a:r>
              <a:rPr lang="ko-KR" altLang="en-US" sz="1200" b="1" u="sng" dirty="0"/>
              <a:t>서버로 이동 시켜서</a:t>
            </a:r>
            <a:r>
              <a:rPr lang="en-US" altLang="ko-KR" sz="1200" b="1" u="sng" dirty="0"/>
              <a:t>, WSI </a:t>
            </a:r>
            <a:r>
              <a:rPr lang="en-US" altLang="ko-KR" sz="1200" b="1" u="sng" dirty="0" err="1"/>
              <a:t>featurecube</a:t>
            </a:r>
            <a:r>
              <a:rPr lang="en-US" altLang="ko-KR" sz="1200" b="1" u="sng" dirty="0"/>
              <a:t> </a:t>
            </a:r>
            <a:r>
              <a:rPr lang="ko-KR" altLang="en-US" sz="1200" b="1" u="sng" dirty="0"/>
              <a:t>학습 계획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u="sng" dirty="0" smtClean="0"/>
              <a:t>2</a:t>
            </a:r>
            <a:r>
              <a:rPr lang="en-US" altLang="ko-KR" sz="1200" b="1" u="sng" dirty="0"/>
              <a:t>) </a:t>
            </a:r>
            <a:r>
              <a:rPr lang="en-US" altLang="ko-KR" sz="1200" b="1" u="sng" dirty="0" smtClean="0"/>
              <a:t>225 </a:t>
            </a:r>
            <a:r>
              <a:rPr lang="ko-KR" altLang="en-US" sz="1200" b="1" u="sng" dirty="0"/>
              <a:t>서버에서 </a:t>
            </a:r>
            <a:r>
              <a:rPr lang="en-US" altLang="ko-KR" sz="1200" b="1" u="sng" dirty="0" err="1"/>
              <a:t>stoamch</a:t>
            </a:r>
            <a:r>
              <a:rPr lang="en-US" altLang="ko-KR" sz="1200" b="1" u="sng" dirty="0"/>
              <a:t> </a:t>
            </a:r>
            <a:r>
              <a:rPr lang="en-US" altLang="ko-KR" sz="1200" b="1" u="sng" dirty="0" err="1"/>
              <a:t>lossdiff</a:t>
            </a:r>
            <a:r>
              <a:rPr lang="en-US" altLang="ko-KR" sz="1200" b="1" u="sng" dirty="0"/>
              <a:t> </a:t>
            </a:r>
            <a:r>
              <a:rPr lang="ko-KR" altLang="en-US" sz="1200" b="1" u="sng" dirty="0"/>
              <a:t>학습 계획 </a:t>
            </a:r>
            <a:r>
              <a:rPr lang="en-US" altLang="ko-KR" sz="1200" b="1" u="sng" dirty="0"/>
              <a:t>-&gt; 226 </a:t>
            </a:r>
            <a:r>
              <a:rPr lang="ko-KR" altLang="en-US" sz="1200" b="1" u="sng" dirty="0"/>
              <a:t>서버로 이동 시켜 </a:t>
            </a:r>
            <a:r>
              <a:rPr lang="en-US" altLang="ko-KR" sz="1200" b="1" u="sng" dirty="0"/>
              <a:t>WSI feature cube </a:t>
            </a:r>
            <a:r>
              <a:rPr lang="ko-KR" altLang="en-US" sz="1200" b="1" u="sng" dirty="0"/>
              <a:t>학습 계획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  </a:t>
            </a:r>
            <a:r>
              <a:rPr lang="ko-KR" altLang="en-US" sz="1200" dirty="0" smtClean="0"/>
              <a:t> </a:t>
            </a:r>
            <a:r>
              <a:rPr lang="ko-KR" altLang="en-US" sz="1200" dirty="0"/>
              <a:t>* 동시 접속으로 인한 모델 충돌 등에 대한 방지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  </a:t>
            </a:r>
            <a:r>
              <a:rPr lang="ko-KR" altLang="en-US" sz="1200" dirty="0" smtClean="0"/>
              <a:t> </a:t>
            </a:r>
            <a:r>
              <a:rPr lang="en-US" altLang="ko-KR" sz="1200" dirty="0"/>
              <a:t>3 class </a:t>
            </a:r>
            <a:r>
              <a:rPr lang="ko-KR" altLang="en-US" sz="1200" dirty="0"/>
              <a:t>정상 작동 확인후 </a:t>
            </a:r>
            <a:r>
              <a:rPr lang="en-US" altLang="ko-KR" sz="1200" dirty="0"/>
              <a:t>4 class </a:t>
            </a:r>
            <a:r>
              <a:rPr lang="ko-KR" altLang="en-US" sz="1200" dirty="0"/>
              <a:t>진행할 계획임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 </a:t>
            </a:r>
            <a:r>
              <a:rPr lang="ko-KR" altLang="en-US" sz="1200" dirty="0" smtClean="0"/>
              <a:t> </a:t>
            </a:r>
            <a:r>
              <a:rPr lang="en-US" altLang="ko-KR" sz="1200" dirty="0"/>
              <a:t>'2)' </a:t>
            </a:r>
            <a:r>
              <a:rPr lang="ko-KR" altLang="en-US" sz="1200" dirty="0"/>
              <a:t>까지 </a:t>
            </a:r>
            <a:r>
              <a:rPr lang="ko-KR" altLang="en-US" sz="1200" dirty="0" err="1"/>
              <a:t>진행후</a:t>
            </a:r>
            <a:r>
              <a:rPr lang="ko-KR" altLang="en-US" sz="1200" dirty="0"/>
              <a:t> 모델의 성능에 따라서</a:t>
            </a:r>
            <a:r>
              <a:rPr lang="en-US" altLang="ko-KR" sz="1200" dirty="0"/>
              <a:t>, </a:t>
            </a:r>
            <a:r>
              <a:rPr lang="ko-KR" altLang="en-US" sz="1200" dirty="0"/>
              <a:t>계획 수정 </a:t>
            </a:r>
            <a:r>
              <a:rPr lang="ko-KR" altLang="en-US" sz="1200" dirty="0" smtClean="0"/>
              <a:t>필요함</a:t>
            </a:r>
            <a:endParaRPr lang="ko-KR" altLang="en-US" sz="1200" dirty="0"/>
          </a:p>
        </p:txBody>
      </p:sp>
      <p:sp>
        <p:nvSpPr>
          <p:cNvPr id="22" name="TextBox 21"/>
          <p:cNvSpPr txBox="1"/>
          <p:nvPr/>
        </p:nvSpPr>
        <p:spPr>
          <a:xfrm>
            <a:off x="3833893" y="3526445"/>
            <a:ext cx="9242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/>
              <a:t>기존 </a:t>
            </a:r>
            <a:r>
              <a:rPr lang="en-US" altLang="ko-KR" sz="1100" dirty="0" smtClean="0"/>
              <a:t>14</a:t>
            </a:r>
            <a:r>
              <a:rPr lang="ko-KR" altLang="en-US" sz="1100" dirty="0" smtClean="0"/>
              <a:t>번</a:t>
            </a:r>
            <a:endParaRPr lang="ko-KR" altLang="en-US" sz="1100" dirty="0"/>
          </a:p>
        </p:txBody>
      </p:sp>
      <p:sp>
        <p:nvSpPr>
          <p:cNvPr id="32" name="직사각형 31"/>
          <p:cNvSpPr/>
          <p:nvPr/>
        </p:nvSpPr>
        <p:spPr>
          <a:xfrm>
            <a:off x="714318" y="5448862"/>
            <a:ext cx="2189985" cy="1094720"/>
          </a:xfrm>
          <a:prstGeom prst="rect">
            <a:avLst/>
          </a:prstGeom>
          <a:gradFill>
            <a:gsLst>
              <a:gs pos="5800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10800000" scaled="1"/>
          </a:gradFill>
          <a:ln w="28575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" name="Picture 35" descr="File:Icons8 flat folder.svg - Wikimedia Common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913" y="5692981"/>
            <a:ext cx="332456" cy="3324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4" name="Picture 35" descr="File:Icons8 flat folder.svg - Wikimedia Common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805" y="5947410"/>
            <a:ext cx="332456" cy="3324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5" name="직사각형 34"/>
          <p:cNvSpPr/>
          <p:nvPr/>
        </p:nvSpPr>
        <p:spPr>
          <a:xfrm>
            <a:off x="1104784" y="5767957"/>
            <a:ext cx="91698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Uncategorized</a:t>
            </a:r>
            <a:endParaRPr lang="ko-KR" altLang="en-US" sz="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1101128" y="6006402"/>
            <a:ext cx="715260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Dysplasia</a:t>
            </a:r>
            <a:endParaRPr lang="ko-KR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7" name="Picture 35" descr="File:Icons8 flat folder.svg - Wikimedia Commons"/>
          <p:cNvPicPr>
            <a:picLocks noChangeAspect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442" y="5430349"/>
            <a:ext cx="332456" cy="3324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38" name="꺾인 연결선 37"/>
          <p:cNvCxnSpPr>
            <a:endCxn id="37" idx="1"/>
          </p:cNvCxnSpPr>
          <p:nvPr/>
        </p:nvCxnSpPr>
        <p:spPr>
          <a:xfrm flipV="1">
            <a:off x="794618" y="5596577"/>
            <a:ext cx="311824" cy="189199"/>
          </a:xfrm>
          <a:prstGeom prst="bentConnector3">
            <a:avLst>
              <a:gd name="adj1" fmla="val 50000"/>
            </a:avLst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꺾인 연결선 38"/>
          <p:cNvCxnSpPr/>
          <p:nvPr/>
        </p:nvCxnSpPr>
        <p:spPr>
          <a:xfrm>
            <a:off x="795597" y="5621496"/>
            <a:ext cx="328283" cy="150101"/>
          </a:xfrm>
          <a:prstGeom prst="bentConnector3">
            <a:avLst>
              <a:gd name="adj1" fmla="val 46132"/>
            </a:avLst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꺾인 연결선 39"/>
          <p:cNvCxnSpPr>
            <a:endCxn id="34" idx="1"/>
          </p:cNvCxnSpPr>
          <p:nvPr/>
        </p:nvCxnSpPr>
        <p:spPr>
          <a:xfrm>
            <a:off x="794618" y="5785776"/>
            <a:ext cx="309187" cy="327862"/>
          </a:xfrm>
          <a:prstGeom prst="bentConnector3">
            <a:avLst>
              <a:gd name="adj1" fmla="val 50000"/>
            </a:avLst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꺾인 연결선 40"/>
          <p:cNvCxnSpPr/>
          <p:nvPr/>
        </p:nvCxnSpPr>
        <p:spPr>
          <a:xfrm>
            <a:off x="794618" y="5785776"/>
            <a:ext cx="309187" cy="578480"/>
          </a:xfrm>
          <a:prstGeom prst="bentConnector3">
            <a:avLst>
              <a:gd name="adj1" fmla="val 50000"/>
            </a:avLst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/>
          <p:cNvSpPr/>
          <p:nvPr/>
        </p:nvSpPr>
        <p:spPr>
          <a:xfrm>
            <a:off x="1113725" y="5515491"/>
            <a:ext cx="70055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Normal</a:t>
            </a:r>
            <a:endParaRPr lang="ko-KR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095752" y="5477999"/>
            <a:ext cx="12177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LossDiff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4" name="그룹 43"/>
          <p:cNvGrpSpPr/>
          <p:nvPr/>
        </p:nvGrpSpPr>
        <p:grpSpPr>
          <a:xfrm>
            <a:off x="2176092" y="5825361"/>
            <a:ext cx="170884" cy="242315"/>
            <a:chOff x="5450408" y="3255368"/>
            <a:chExt cx="489744" cy="694460"/>
          </a:xfr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2">
                  <a:lumMod val="20000"/>
                  <a:lumOff val="80000"/>
                </a:schemeClr>
              </a:gs>
            </a:gsLst>
            <a:lin ang="5400000" scaled="1"/>
          </a:gradFill>
        </p:grpSpPr>
        <p:sp>
          <p:nvSpPr>
            <p:cNvPr id="45" name="원통 44"/>
            <p:cNvSpPr/>
            <p:nvPr/>
          </p:nvSpPr>
          <p:spPr>
            <a:xfrm>
              <a:off x="5450409" y="3672829"/>
              <a:ext cx="489743" cy="276999"/>
            </a:xfrm>
            <a:prstGeom prst="ca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원통 45"/>
            <p:cNvSpPr/>
            <p:nvPr/>
          </p:nvSpPr>
          <p:spPr>
            <a:xfrm>
              <a:off x="5450409" y="3465305"/>
              <a:ext cx="489743" cy="276999"/>
            </a:xfrm>
            <a:prstGeom prst="ca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원통 46"/>
            <p:cNvSpPr/>
            <p:nvPr/>
          </p:nvSpPr>
          <p:spPr>
            <a:xfrm>
              <a:off x="5450408" y="3255368"/>
              <a:ext cx="489743" cy="276999"/>
            </a:xfrm>
            <a:prstGeom prst="ca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8" name="그룹 47"/>
          <p:cNvGrpSpPr/>
          <p:nvPr/>
        </p:nvGrpSpPr>
        <p:grpSpPr>
          <a:xfrm>
            <a:off x="2533989" y="6225468"/>
            <a:ext cx="170884" cy="242315"/>
            <a:chOff x="5450408" y="3255368"/>
            <a:chExt cx="489744" cy="694460"/>
          </a:xfr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6">
                  <a:lumMod val="40000"/>
                  <a:lumOff val="60000"/>
                </a:schemeClr>
              </a:gs>
            </a:gsLst>
            <a:lin ang="5400000" scaled="1"/>
          </a:gradFill>
        </p:grpSpPr>
        <p:sp>
          <p:nvSpPr>
            <p:cNvPr id="49" name="원통 48"/>
            <p:cNvSpPr/>
            <p:nvPr/>
          </p:nvSpPr>
          <p:spPr>
            <a:xfrm>
              <a:off x="5450409" y="3672829"/>
              <a:ext cx="489743" cy="276999"/>
            </a:xfrm>
            <a:prstGeom prst="ca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원통 49"/>
            <p:cNvSpPr/>
            <p:nvPr/>
          </p:nvSpPr>
          <p:spPr>
            <a:xfrm>
              <a:off x="5450409" y="3465305"/>
              <a:ext cx="489743" cy="276999"/>
            </a:xfrm>
            <a:prstGeom prst="ca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원통 50"/>
            <p:cNvSpPr/>
            <p:nvPr/>
          </p:nvSpPr>
          <p:spPr>
            <a:xfrm>
              <a:off x="5450408" y="3255368"/>
              <a:ext cx="489743" cy="276999"/>
            </a:xfrm>
            <a:prstGeom prst="ca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2" name="그룹 51"/>
          <p:cNvGrpSpPr/>
          <p:nvPr/>
        </p:nvGrpSpPr>
        <p:grpSpPr>
          <a:xfrm>
            <a:off x="2021770" y="6237389"/>
            <a:ext cx="259026" cy="237471"/>
            <a:chOff x="572642" y="3447654"/>
            <a:chExt cx="1905000" cy="1904997"/>
          </a:xfrm>
          <a:effectLst/>
        </p:grpSpPr>
        <p:pic>
          <p:nvPicPr>
            <p:cNvPr id="53" name="Picture 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2642" y="3447654"/>
              <a:ext cx="1447801" cy="144780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54" name="Picture 8"/>
            <p:cNvPicPr>
              <a:picLocks noChangeAspect="1"/>
            </p:cNvPicPr>
            <p:nvPr/>
          </p:nvPicPr>
          <p:blipFill>
            <a:blip r:embed="rId3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5042" y="3600054"/>
              <a:ext cx="1447801" cy="144780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55" name="Picture 8"/>
            <p:cNvPicPr>
              <a:picLocks noChangeAspect="1"/>
            </p:cNvPicPr>
            <p:nvPr/>
          </p:nvPicPr>
          <p:blipFill>
            <a:blip r:embed="rId3" cstate="print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7442" y="3752454"/>
              <a:ext cx="1447801" cy="144780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56" name="Picture 8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9842" y="3904855"/>
              <a:ext cx="1447800" cy="144779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57" name="오른쪽으로 구부러진 화살표 56"/>
          <p:cNvSpPr/>
          <p:nvPr/>
        </p:nvSpPr>
        <p:spPr>
          <a:xfrm rot="7865545">
            <a:off x="2449702" y="5812204"/>
            <a:ext cx="267487" cy="352793"/>
          </a:xfrm>
          <a:prstGeom prst="curved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58" name="그룹 57"/>
          <p:cNvGrpSpPr/>
          <p:nvPr/>
        </p:nvGrpSpPr>
        <p:grpSpPr>
          <a:xfrm>
            <a:off x="2602115" y="5812318"/>
            <a:ext cx="214478" cy="220902"/>
            <a:chOff x="4475812" y="3935257"/>
            <a:chExt cx="259519" cy="267291"/>
          </a:xfrm>
        </p:grpSpPr>
        <p:pic>
          <p:nvPicPr>
            <p:cNvPr id="59" name="Picture 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75812" y="3935257"/>
              <a:ext cx="178964" cy="18047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60" name="Picture 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13739" y="3982792"/>
              <a:ext cx="178964" cy="18047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61" name="Picture 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56367" y="4022071"/>
              <a:ext cx="178964" cy="18047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62" name="직사각형 61"/>
          <p:cNvSpPr/>
          <p:nvPr/>
        </p:nvSpPr>
        <p:spPr>
          <a:xfrm>
            <a:off x="5484159" y="5317591"/>
            <a:ext cx="2117508" cy="914948"/>
          </a:xfrm>
          <a:prstGeom prst="rect">
            <a:avLst/>
          </a:prstGeom>
          <a:gradFill flip="none" rotWithShape="1">
            <a:gsLst>
              <a:gs pos="5800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10800000" scaled="1"/>
            <a:tileRect/>
          </a:gradFill>
          <a:ln w="28575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TextBox 62"/>
          <p:cNvSpPr txBox="1"/>
          <p:nvPr/>
        </p:nvSpPr>
        <p:spPr>
          <a:xfrm>
            <a:off x="4565366" y="5805621"/>
            <a:ext cx="97162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Whole slide </a:t>
            </a:r>
          </a:p>
          <a:p>
            <a:pPr algn="r"/>
            <a:r>
              <a:rPr lang="en-US" altLang="ko-KR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classifier</a:t>
            </a:r>
            <a:endParaRPr lang="ko-KR" alt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64" name="그룹 63"/>
          <p:cNvGrpSpPr/>
          <p:nvPr/>
        </p:nvGrpSpPr>
        <p:grpSpPr>
          <a:xfrm>
            <a:off x="5001373" y="5170694"/>
            <a:ext cx="655209" cy="641250"/>
            <a:chOff x="1066780" y="5164014"/>
            <a:chExt cx="655209" cy="641250"/>
          </a:xfrm>
        </p:grpSpPr>
        <p:sp>
          <p:nvSpPr>
            <p:cNvPr id="65" name="타원 64"/>
            <p:cNvSpPr/>
            <p:nvPr/>
          </p:nvSpPr>
          <p:spPr>
            <a:xfrm>
              <a:off x="1066780" y="5164014"/>
              <a:ext cx="655209" cy="64125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6" name="그림 65"/>
            <p:cNvPicPr>
              <a:picLocks noChangeAspect="1"/>
            </p:cNvPicPr>
            <p:nvPr/>
          </p:nvPicPr>
          <p:blipFill>
            <a:blip r:embed="rId5">
              <a:duotone>
                <a:prstClr val="black"/>
                <a:schemeClr val="accent2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1154626" y="5306444"/>
              <a:ext cx="132733" cy="327409"/>
            </a:xfrm>
            <a:prstGeom prst="rect">
              <a:avLst/>
            </a:prstGeom>
          </p:spPr>
        </p:pic>
        <p:pic>
          <p:nvPicPr>
            <p:cNvPr id="67" name="그림 66"/>
            <p:cNvPicPr>
              <a:picLocks noChangeAspect="1"/>
            </p:cNvPicPr>
            <p:nvPr/>
          </p:nvPicPr>
          <p:blipFill>
            <a:blip r:embed="rId5"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1193535" y="5366834"/>
              <a:ext cx="132733" cy="327409"/>
            </a:xfrm>
            <a:prstGeom prst="rect">
              <a:avLst/>
            </a:prstGeom>
          </p:spPr>
        </p:pic>
        <p:pic>
          <p:nvPicPr>
            <p:cNvPr id="68" name="그림 67"/>
            <p:cNvPicPr>
              <a:picLocks noChangeAspect="1"/>
            </p:cNvPicPr>
            <p:nvPr/>
          </p:nvPicPr>
          <p:blipFill>
            <a:blip r:embed="rId5">
              <a:duotone>
                <a:prstClr val="black"/>
                <a:schemeClr val="accent3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1242472" y="5406823"/>
              <a:ext cx="132733" cy="327409"/>
            </a:xfrm>
            <a:prstGeom prst="rect">
              <a:avLst/>
            </a:prstGeom>
          </p:spPr>
        </p:pic>
        <p:pic>
          <p:nvPicPr>
            <p:cNvPr id="69" name="그림 6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10921" y="5459979"/>
              <a:ext cx="132733" cy="327409"/>
            </a:xfrm>
            <a:prstGeom prst="rect">
              <a:avLst/>
            </a:prstGeom>
          </p:spPr>
        </p:pic>
        <p:pic>
          <p:nvPicPr>
            <p:cNvPr id="70" name="그림 6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359174" y="5234947"/>
              <a:ext cx="278937" cy="274568"/>
            </a:xfrm>
            <a:prstGeom prst="ellipse">
              <a:avLst/>
            </a:prstGeom>
            <a:ln>
              <a:solidFill>
                <a:srgbClr val="00B050"/>
              </a:solidFill>
            </a:ln>
          </p:spPr>
        </p:pic>
        <p:pic>
          <p:nvPicPr>
            <p:cNvPr id="71" name="그림 70"/>
            <p:cNvPicPr>
              <a:picLocks noChangeAspect="1"/>
            </p:cNvPicPr>
            <p:nvPr/>
          </p:nvPicPr>
          <p:blipFill>
            <a:blip r:embed="rId7">
              <a:duotone>
                <a:schemeClr val="accent1">
                  <a:shade val="45000"/>
                  <a:satMod val="135000"/>
                </a:schemeClr>
                <a:prstClr val="white"/>
              </a:duotone>
              <a:extLst/>
            </a:blip>
            <a:stretch>
              <a:fillRect/>
            </a:stretch>
          </p:blipFill>
          <p:spPr>
            <a:xfrm>
              <a:off x="1259901" y="5223310"/>
              <a:ext cx="162752" cy="103183"/>
            </a:xfrm>
            <a:prstGeom prst="rect">
              <a:avLst/>
            </a:prstGeom>
          </p:spPr>
        </p:pic>
        <p:pic>
          <p:nvPicPr>
            <p:cNvPr id="72" name="그림 71"/>
            <p:cNvPicPr>
              <a:picLocks noChangeAspect="1"/>
            </p:cNvPicPr>
            <p:nvPr/>
          </p:nvPicPr>
          <p:blipFill>
            <a:blip r:embed="rId7">
              <a:duotone>
                <a:schemeClr val="accent1">
                  <a:shade val="45000"/>
                  <a:satMod val="135000"/>
                </a:schemeClr>
                <a:prstClr val="white"/>
              </a:duotone>
              <a:extLst/>
            </a:blip>
            <a:stretch>
              <a:fillRect/>
            </a:stretch>
          </p:blipFill>
          <p:spPr>
            <a:xfrm rot="10800000">
              <a:off x="1459506" y="5538182"/>
              <a:ext cx="162752" cy="103183"/>
            </a:xfrm>
            <a:prstGeom prst="rect">
              <a:avLst/>
            </a:prstGeom>
          </p:spPr>
        </p:pic>
      </p:grp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B3027ACF-BBFE-4B73-9120-70BC6340405A}"/>
              </a:ext>
            </a:extLst>
          </p:cNvPr>
          <p:cNvGrpSpPr/>
          <p:nvPr/>
        </p:nvGrpSpPr>
        <p:grpSpPr>
          <a:xfrm>
            <a:off x="5571040" y="5336048"/>
            <a:ext cx="1070791" cy="878559"/>
            <a:chOff x="5943796" y="2779089"/>
            <a:chExt cx="2735123" cy="2359603"/>
          </a:xfrm>
        </p:grpSpPr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91D8F467-5985-48FB-B13A-7AB74E0A8034}"/>
                </a:ext>
              </a:extLst>
            </p:cNvPr>
            <p:cNvGrpSpPr/>
            <p:nvPr/>
          </p:nvGrpSpPr>
          <p:grpSpPr>
            <a:xfrm>
              <a:off x="5943796" y="2779089"/>
              <a:ext cx="2735123" cy="2359603"/>
              <a:chOff x="4841029" y="4267225"/>
              <a:chExt cx="1985396" cy="1372191"/>
            </a:xfrm>
          </p:grpSpPr>
          <p:pic>
            <p:nvPicPr>
              <p:cNvPr id="76" name="그림 75">
                <a:extLst>
                  <a:ext uri="{FF2B5EF4-FFF2-40B4-BE49-F238E27FC236}">
                    <a16:creationId xmlns:a16="http://schemas.microsoft.com/office/drawing/2014/main" id="{27B6194F-1B9E-48A5-B7C9-9BE34F7198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168778" y="4267225"/>
                <a:ext cx="1657647" cy="1372191"/>
              </a:xfrm>
              <a:prstGeom prst="rect">
                <a:avLst/>
              </a:prstGeom>
            </p:spPr>
          </p:pic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EA3AE661-3B82-438B-BDC6-08A2D6BD7151}"/>
                  </a:ext>
                </a:extLst>
              </p:cNvPr>
              <p:cNvSpPr txBox="1"/>
              <p:nvPr/>
            </p:nvSpPr>
            <p:spPr>
              <a:xfrm rot="19244874">
                <a:off x="4841029" y="4309252"/>
                <a:ext cx="1100583" cy="2437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300" dirty="0"/>
                  <a:t>3</a:t>
                </a:r>
              </a:p>
            </p:txBody>
          </p:sp>
        </p:grpSp>
        <p:pic>
          <p:nvPicPr>
            <p:cNvPr id="75" name="그림 74">
              <a:extLst>
                <a:ext uri="{FF2B5EF4-FFF2-40B4-BE49-F238E27FC236}">
                  <a16:creationId xmlns:a16="http://schemas.microsoft.com/office/drawing/2014/main" id="{CD67BB01-268D-4824-8253-3BE68C8C33C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3809" t="1990" r="2760"/>
            <a:stretch/>
          </p:blipFill>
          <p:spPr>
            <a:xfrm>
              <a:off x="6583732" y="3433763"/>
              <a:ext cx="1435134" cy="1621119"/>
            </a:xfrm>
            <a:prstGeom prst="rect">
              <a:avLst/>
            </a:prstGeom>
          </p:spPr>
        </p:pic>
      </p:grpSp>
      <p:sp>
        <p:nvSpPr>
          <p:cNvPr id="78" name="TextBox 77"/>
          <p:cNvSpPr txBox="1"/>
          <p:nvPr/>
        </p:nvSpPr>
        <p:spPr>
          <a:xfrm>
            <a:off x="6566730" y="5448862"/>
            <a:ext cx="12177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Feature-</a:t>
            </a:r>
          </a:p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cube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0" name="그림 7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72441" y="3915262"/>
            <a:ext cx="939584" cy="769804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5732782" y="3500717"/>
            <a:ext cx="1658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Linux 226</a:t>
            </a:r>
            <a:r>
              <a:rPr lang="ko-KR" altLang="en-US" dirty="0" smtClean="0"/>
              <a:t>번</a:t>
            </a:r>
            <a:endParaRPr lang="ko-KR" altLang="en-US" dirty="0"/>
          </a:p>
        </p:txBody>
      </p:sp>
      <p:pic>
        <p:nvPicPr>
          <p:cNvPr id="85" name="그림 8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89831" y="3910624"/>
            <a:ext cx="939584" cy="769804"/>
          </a:xfrm>
          <a:prstGeom prst="rect">
            <a:avLst/>
          </a:prstGeom>
        </p:spPr>
      </p:pic>
      <p:sp>
        <p:nvSpPr>
          <p:cNvPr id="86" name="TextBox 85"/>
          <p:cNvSpPr txBox="1"/>
          <p:nvPr/>
        </p:nvSpPr>
        <p:spPr>
          <a:xfrm>
            <a:off x="1245952" y="3536431"/>
            <a:ext cx="1658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Linux 225</a:t>
            </a:r>
            <a:r>
              <a:rPr lang="ko-KR" altLang="en-US" dirty="0" smtClean="0"/>
              <a:t>번</a:t>
            </a:r>
            <a:endParaRPr lang="ko-KR" altLang="en-US" dirty="0"/>
          </a:p>
        </p:txBody>
      </p:sp>
      <p:cxnSp>
        <p:nvCxnSpPr>
          <p:cNvPr id="84" name="꺾인 연결선 83"/>
          <p:cNvCxnSpPr>
            <a:stCxn id="22" idx="2"/>
            <a:endCxn id="80" idx="3"/>
          </p:cNvCxnSpPr>
          <p:nvPr/>
        </p:nvCxnSpPr>
        <p:spPr>
          <a:xfrm rot="5400000">
            <a:off x="3047957" y="3052123"/>
            <a:ext cx="512109" cy="198397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/>
          <p:cNvSpPr txBox="1"/>
          <p:nvPr/>
        </p:nvSpPr>
        <p:spPr>
          <a:xfrm>
            <a:off x="3676516" y="2331774"/>
            <a:ext cx="13103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패치 생성</a:t>
            </a:r>
            <a:r>
              <a:rPr lang="en-US" altLang="ko-KR" sz="1200" dirty="0" smtClean="0"/>
              <a:t>//DB</a:t>
            </a:r>
            <a:endParaRPr lang="ko-KR" altLang="en-US" sz="1200" dirty="0"/>
          </a:p>
        </p:txBody>
      </p:sp>
      <p:cxnSp>
        <p:nvCxnSpPr>
          <p:cNvPr id="96" name="꺾인 연결선 95"/>
          <p:cNvCxnSpPr>
            <a:stCxn id="22" idx="2"/>
            <a:endCxn id="85" idx="1"/>
          </p:cNvCxnSpPr>
          <p:nvPr/>
        </p:nvCxnSpPr>
        <p:spPr>
          <a:xfrm rot="16200000" flipH="1">
            <a:off x="4889179" y="3194873"/>
            <a:ext cx="507471" cy="169383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/>
          <p:cNvSpPr txBox="1"/>
          <p:nvPr/>
        </p:nvSpPr>
        <p:spPr>
          <a:xfrm>
            <a:off x="2800830" y="4359255"/>
            <a:ext cx="150023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/>
              <a:t>패치 이동 </a:t>
            </a:r>
            <a:r>
              <a:rPr lang="en-US" altLang="ko-KR" sz="1100" dirty="0" smtClean="0"/>
              <a:t>(</a:t>
            </a:r>
            <a:r>
              <a:rPr lang="ko-KR" altLang="en-US" sz="1100" dirty="0" smtClean="0">
                <a:solidFill>
                  <a:srgbClr val="FF0000"/>
                </a:solidFill>
              </a:rPr>
              <a:t>완료</a:t>
            </a:r>
            <a:r>
              <a:rPr lang="en-US" altLang="ko-KR" sz="1100" dirty="0" smtClean="0"/>
              <a:t>)</a:t>
            </a:r>
            <a:endParaRPr lang="ko-KR" altLang="en-US" sz="1100" dirty="0"/>
          </a:p>
        </p:txBody>
      </p:sp>
      <p:sp>
        <p:nvSpPr>
          <p:cNvPr id="100" name="TextBox 99"/>
          <p:cNvSpPr txBox="1"/>
          <p:nvPr/>
        </p:nvSpPr>
        <p:spPr>
          <a:xfrm>
            <a:off x="4481666" y="4367556"/>
            <a:ext cx="150023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/>
              <a:t>슬라이드 이동</a:t>
            </a:r>
            <a:endParaRPr lang="ko-KR" altLang="en-US" sz="1100" dirty="0"/>
          </a:p>
        </p:txBody>
      </p:sp>
      <p:pic>
        <p:nvPicPr>
          <p:cNvPr id="101" name="그림 10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05043" y="2662895"/>
            <a:ext cx="939584" cy="769804"/>
          </a:xfrm>
          <a:prstGeom prst="rect">
            <a:avLst/>
          </a:prstGeom>
        </p:spPr>
      </p:pic>
      <p:grpSp>
        <p:nvGrpSpPr>
          <p:cNvPr id="27" name="그룹 26"/>
          <p:cNvGrpSpPr/>
          <p:nvPr/>
        </p:nvGrpSpPr>
        <p:grpSpPr>
          <a:xfrm>
            <a:off x="4677740" y="2957950"/>
            <a:ext cx="404747" cy="573934"/>
            <a:chOff x="5450408" y="3255368"/>
            <a:chExt cx="489744" cy="694460"/>
          </a:xfrm>
        </p:grpSpPr>
        <p:sp>
          <p:nvSpPr>
            <p:cNvPr id="28" name="원통 27"/>
            <p:cNvSpPr/>
            <p:nvPr/>
          </p:nvSpPr>
          <p:spPr>
            <a:xfrm>
              <a:off x="5450409" y="3672829"/>
              <a:ext cx="489743" cy="276999"/>
            </a:xfrm>
            <a:prstGeom prst="can">
              <a:avLst/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0">
                  <a:schemeClr val="accent3">
                    <a:lumMod val="45000"/>
                    <a:lumOff val="55000"/>
                  </a:schemeClr>
                </a:gs>
                <a:gs pos="68000">
                  <a:schemeClr val="bg1"/>
                </a:gs>
              </a:gsLst>
              <a:lin ang="18900000" scaled="1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원통 28"/>
            <p:cNvSpPr/>
            <p:nvPr/>
          </p:nvSpPr>
          <p:spPr>
            <a:xfrm>
              <a:off x="5450409" y="3465305"/>
              <a:ext cx="489743" cy="276999"/>
            </a:xfrm>
            <a:prstGeom prst="can">
              <a:avLst/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0">
                  <a:schemeClr val="accent3">
                    <a:lumMod val="45000"/>
                    <a:lumOff val="55000"/>
                  </a:schemeClr>
                </a:gs>
                <a:gs pos="68000">
                  <a:schemeClr val="bg1"/>
                </a:gs>
              </a:gsLst>
              <a:lin ang="18900000" scaled="1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원통 29"/>
            <p:cNvSpPr/>
            <p:nvPr/>
          </p:nvSpPr>
          <p:spPr>
            <a:xfrm>
              <a:off x="5450408" y="3255368"/>
              <a:ext cx="489743" cy="276999"/>
            </a:xfrm>
            <a:prstGeom prst="can">
              <a:avLst/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0">
                  <a:schemeClr val="accent3">
                    <a:lumMod val="45000"/>
                    <a:lumOff val="55000"/>
                  </a:schemeClr>
                </a:gs>
                <a:gs pos="68000">
                  <a:schemeClr val="bg1"/>
                </a:gs>
              </a:gsLst>
              <a:lin ang="18900000" scaled="1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8" name="아래쪽 화살표 97"/>
          <p:cNvSpPr/>
          <p:nvPr/>
        </p:nvSpPr>
        <p:spPr>
          <a:xfrm>
            <a:off x="1682843" y="4751695"/>
            <a:ext cx="359649" cy="58662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TextBox 102"/>
          <p:cNvSpPr txBox="1"/>
          <p:nvPr/>
        </p:nvSpPr>
        <p:spPr>
          <a:xfrm>
            <a:off x="3077922" y="6454869"/>
            <a:ext cx="150023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err="1" smtClean="0"/>
              <a:t>LossDiff</a:t>
            </a:r>
            <a:r>
              <a:rPr lang="en-US" altLang="ko-KR" sz="1100" dirty="0" smtClean="0"/>
              <a:t>(.</a:t>
            </a:r>
            <a:r>
              <a:rPr lang="en-US" altLang="ko-KR" sz="1100" dirty="0" err="1" smtClean="0"/>
              <a:t>plk</a:t>
            </a:r>
            <a:r>
              <a:rPr lang="en-US" altLang="ko-KR" sz="1100" dirty="0" smtClean="0"/>
              <a:t>) </a:t>
            </a:r>
            <a:r>
              <a:rPr lang="ko-KR" altLang="en-US" sz="1100" dirty="0" smtClean="0"/>
              <a:t>이동</a:t>
            </a:r>
            <a:endParaRPr lang="ko-KR" altLang="en-US" sz="1100" dirty="0"/>
          </a:p>
        </p:txBody>
      </p:sp>
      <p:cxnSp>
        <p:nvCxnSpPr>
          <p:cNvPr id="104" name="꺾인 연결선 103"/>
          <p:cNvCxnSpPr>
            <a:stCxn id="32" idx="2"/>
            <a:endCxn id="62" idx="2"/>
          </p:cNvCxnSpPr>
          <p:nvPr/>
        </p:nvCxnSpPr>
        <p:spPr>
          <a:xfrm rot="5400000" flipH="1" flipV="1">
            <a:off x="4020590" y="4021260"/>
            <a:ext cx="311043" cy="4733602"/>
          </a:xfrm>
          <a:prstGeom prst="bentConnector3">
            <a:avLst>
              <a:gd name="adj1" fmla="val -7349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/>
          <p:cNvSpPr txBox="1"/>
          <p:nvPr/>
        </p:nvSpPr>
        <p:spPr>
          <a:xfrm>
            <a:off x="2037527" y="4968709"/>
            <a:ext cx="150023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/>
              <a:t>패치</a:t>
            </a:r>
            <a:r>
              <a:rPr lang="en-US" altLang="ko-KR" sz="1100" dirty="0" smtClean="0"/>
              <a:t> </a:t>
            </a:r>
            <a:r>
              <a:rPr lang="ko-KR" altLang="en-US" sz="1100" dirty="0" smtClean="0"/>
              <a:t>학습 </a:t>
            </a:r>
            <a:endParaRPr lang="ko-KR" altLang="en-US" sz="1100" dirty="0"/>
          </a:p>
        </p:txBody>
      </p:sp>
      <p:sp>
        <p:nvSpPr>
          <p:cNvPr id="109" name="아래쪽 화살표 108"/>
          <p:cNvSpPr/>
          <p:nvPr/>
        </p:nvSpPr>
        <p:spPr>
          <a:xfrm>
            <a:off x="6240662" y="4777171"/>
            <a:ext cx="275508" cy="48686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" name="TextBox 109"/>
          <p:cNvSpPr txBox="1"/>
          <p:nvPr/>
        </p:nvSpPr>
        <p:spPr>
          <a:xfrm>
            <a:off x="6486441" y="4845291"/>
            <a:ext cx="150023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/>
              <a:t>슬라이드 학습</a:t>
            </a:r>
            <a:endParaRPr lang="ko-KR" altLang="en-US" sz="1100" dirty="0"/>
          </a:p>
        </p:txBody>
      </p:sp>
      <p:cxnSp>
        <p:nvCxnSpPr>
          <p:cNvPr id="111" name="꺾인 연결선 110"/>
          <p:cNvCxnSpPr>
            <a:stCxn id="78" idx="3"/>
            <a:endCxn id="29" idx="4"/>
          </p:cNvCxnSpPr>
          <p:nvPr/>
        </p:nvCxnSpPr>
        <p:spPr>
          <a:xfrm flipH="1" flipV="1">
            <a:off x="5082487" y="3245915"/>
            <a:ext cx="2702037" cy="2464557"/>
          </a:xfrm>
          <a:prstGeom prst="bentConnector3">
            <a:avLst>
              <a:gd name="adj1" fmla="val -846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TextBox 114"/>
          <p:cNvSpPr txBox="1"/>
          <p:nvPr/>
        </p:nvSpPr>
        <p:spPr>
          <a:xfrm>
            <a:off x="7986156" y="3794238"/>
            <a:ext cx="150023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/>
              <a:t>분류 결과 </a:t>
            </a:r>
            <a:r>
              <a:rPr lang="en-US" altLang="ko-KR" sz="1100" dirty="0" smtClean="0"/>
              <a:t/>
            </a:r>
            <a:br>
              <a:rPr lang="en-US" altLang="ko-KR" sz="1100" dirty="0" smtClean="0"/>
            </a:br>
            <a:r>
              <a:rPr lang="ko-KR" altLang="en-US" sz="1100" dirty="0" smtClean="0"/>
              <a:t>저장</a:t>
            </a:r>
            <a:endParaRPr lang="ko-KR" altLang="en-US" sz="1100" dirty="0"/>
          </a:p>
        </p:txBody>
      </p:sp>
      <p:sp>
        <p:nvSpPr>
          <p:cNvPr id="116" name="TextBox 115"/>
          <p:cNvSpPr txBox="1"/>
          <p:nvPr/>
        </p:nvSpPr>
        <p:spPr>
          <a:xfrm>
            <a:off x="6218022" y="2861837"/>
            <a:ext cx="27672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u="sng" dirty="0" smtClean="0"/>
              <a:t>*DB access </a:t>
            </a:r>
            <a:r>
              <a:rPr lang="ko-KR" altLang="en-US" sz="1200" b="1" u="sng" dirty="0" smtClean="0"/>
              <a:t>가능 확인</a:t>
            </a:r>
            <a:endParaRPr lang="ko-KR" altLang="en-US" sz="1200" b="1" u="sng" dirty="0"/>
          </a:p>
        </p:txBody>
      </p:sp>
    </p:spTree>
    <p:extLst>
      <p:ext uri="{BB962C8B-B14F-4D97-AF65-F5344CB8AC3E}">
        <p14:creationId xmlns:p14="http://schemas.microsoft.com/office/powerpoint/2010/main" val="1209011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030095" y="-141316"/>
            <a:ext cx="955964" cy="13134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1454727" y="3882045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18802" y="3208712"/>
            <a:ext cx="73609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smtClean="0">
                <a:latin typeface="+mj-ea"/>
                <a:ea typeface="+mj-ea"/>
              </a:rPr>
              <a:t>현미경 시스템</a:t>
            </a:r>
            <a:endParaRPr lang="ko-KR" altLang="en-US" sz="2800" b="1" dirty="0">
              <a:latin typeface="+mj-ea"/>
              <a:ea typeface="+mj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18802" y="3863199"/>
            <a:ext cx="73609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>
                <a:latin typeface="+mj-ea"/>
                <a:ea typeface="+mj-ea"/>
              </a:rPr>
              <a:t>Segmentation </a:t>
            </a:r>
            <a:r>
              <a:rPr lang="ko-KR" altLang="en-US" sz="2000" b="1" dirty="0" smtClean="0">
                <a:latin typeface="+mj-ea"/>
                <a:ea typeface="+mj-ea"/>
              </a:rPr>
              <a:t>진행 사항</a:t>
            </a:r>
            <a:endParaRPr lang="ko-KR" altLang="en-US" sz="20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222349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55575" y="127265"/>
            <a:ext cx="4698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atin typeface="+mj-ea"/>
              </a:rPr>
              <a:t>Segmentation </a:t>
            </a:r>
            <a:r>
              <a:rPr lang="ko-KR" altLang="en-US" b="1" dirty="0" smtClean="0">
                <a:latin typeface="+mj-ea"/>
              </a:rPr>
              <a:t>개발 전략 </a:t>
            </a:r>
            <a:r>
              <a:rPr lang="ko-KR" altLang="en-US" b="1" dirty="0" smtClean="0">
                <a:latin typeface="+mj-ea"/>
              </a:rPr>
              <a:t>요약</a:t>
            </a:r>
            <a:r>
              <a:rPr lang="ko-KR" altLang="en-US" b="1" dirty="0" smtClean="0">
                <a:latin typeface="+mj-ea"/>
              </a:rPr>
              <a:t> </a:t>
            </a:r>
            <a:endParaRPr lang="ko-KR" altLang="en-US" b="1" dirty="0">
              <a:latin typeface="+mj-ea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/>
          <p:cNvSpPr txBox="1"/>
          <p:nvPr/>
        </p:nvSpPr>
        <p:spPr>
          <a:xfrm>
            <a:off x="155574" y="573714"/>
            <a:ext cx="40176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1. </a:t>
            </a:r>
            <a:r>
              <a:rPr lang="en-US" altLang="ko-KR" sz="1400" dirty="0" smtClean="0"/>
              <a:t>Baseline : </a:t>
            </a:r>
            <a:r>
              <a:rPr lang="ko-KR" altLang="en-US" sz="1400" dirty="0" smtClean="0"/>
              <a:t>일반적인 </a:t>
            </a:r>
            <a:r>
              <a:rPr lang="en-US" altLang="ko-KR" sz="1400" dirty="0" smtClean="0"/>
              <a:t>segmentation </a:t>
            </a:r>
            <a:r>
              <a:rPr lang="ko-KR" altLang="en-US" sz="1400" dirty="0" smtClean="0"/>
              <a:t>모델</a:t>
            </a:r>
            <a:endParaRPr lang="ko-KR" altLang="en-US" sz="1400" dirty="0"/>
          </a:p>
        </p:txBody>
      </p:sp>
      <p:sp>
        <p:nvSpPr>
          <p:cNvPr id="81" name="TextBox 80"/>
          <p:cNvSpPr txBox="1"/>
          <p:nvPr/>
        </p:nvSpPr>
        <p:spPr>
          <a:xfrm>
            <a:off x="4504598" y="571057"/>
            <a:ext cx="51436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2</a:t>
            </a:r>
            <a:r>
              <a:rPr lang="en-US" altLang="ko-KR" sz="1400" dirty="0" smtClean="0"/>
              <a:t>. </a:t>
            </a:r>
            <a:r>
              <a:rPr lang="en-US" altLang="ko-KR" sz="1400" dirty="0" smtClean="0"/>
              <a:t>End-to-End :</a:t>
            </a:r>
            <a:r>
              <a:rPr lang="ko-KR" altLang="en-US" sz="1400" dirty="0" smtClean="0"/>
              <a:t>초창기의 형태 별도의 분류 모델을 두는 방식</a:t>
            </a:r>
            <a:endParaRPr lang="ko-KR" altLang="en-US" sz="1400" dirty="0"/>
          </a:p>
        </p:txBody>
      </p:sp>
      <p:sp>
        <p:nvSpPr>
          <p:cNvPr id="82" name="TextBox 81"/>
          <p:cNvSpPr txBox="1"/>
          <p:nvPr/>
        </p:nvSpPr>
        <p:spPr>
          <a:xfrm>
            <a:off x="2110596" y="1889347"/>
            <a:ext cx="39455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3. Label </a:t>
            </a:r>
            <a:r>
              <a:rPr lang="en-US" altLang="ko-KR" sz="1400" dirty="0" smtClean="0"/>
              <a:t>Zero: </a:t>
            </a:r>
            <a:r>
              <a:rPr lang="ko-KR" altLang="en-US" sz="1400" dirty="0"/>
              <a:t>일반적인 </a:t>
            </a:r>
            <a:r>
              <a:rPr lang="en-US" altLang="ko-KR" sz="1400" dirty="0"/>
              <a:t>segmentation </a:t>
            </a:r>
            <a:r>
              <a:rPr lang="ko-KR" altLang="en-US" sz="1400" dirty="0"/>
              <a:t>모델</a:t>
            </a:r>
            <a:endParaRPr lang="ko-KR" altLang="en-US" sz="1400" dirty="0"/>
          </a:p>
        </p:txBody>
      </p:sp>
      <p:pic>
        <p:nvPicPr>
          <p:cNvPr id="83" name="그림 8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461" y="1049579"/>
            <a:ext cx="3693733" cy="586051"/>
          </a:xfrm>
          <a:prstGeom prst="rect">
            <a:avLst/>
          </a:prstGeom>
        </p:spPr>
      </p:pic>
      <p:pic>
        <p:nvPicPr>
          <p:cNvPr id="87" name="그림 8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9596" y="963209"/>
            <a:ext cx="3392155" cy="845595"/>
          </a:xfrm>
          <a:prstGeom prst="rect">
            <a:avLst/>
          </a:prstGeom>
        </p:spPr>
      </p:pic>
      <p:pic>
        <p:nvPicPr>
          <p:cNvPr id="88" name="그림 8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1151" y="2379959"/>
            <a:ext cx="3549604" cy="829297"/>
          </a:xfrm>
          <a:prstGeom prst="rect">
            <a:avLst/>
          </a:prstGeom>
        </p:spPr>
      </p:pic>
      <p:sp>
        <p:nvSpPr>
          <p:cNvPr id="2" name="모서리가 둥근 직사각형 1"/>
          <p:cNvSpPr/>
          <p:nvPr/>
        </p:nvSpPr>
        <p:spPr>
          <a:xfrm>
            <a:off x="479461" y="908536"/>
            <a:ext cx="3759253" cy="912056"/>
          </a:xfrm>
          <a:prstGeom prst="roundRect">
            <a:avLst>
              <a:gd name="adj" fmla="val 4482"/>
            </a:avLst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모서리가 둥근 직사각형 89"/>
          <p:cNvSpPr/>
          <p:nvPr/>
        </p:nvSpPr>
        <p:spPr>
          <a:xfrm>
            <a:off x="4589988" y="913715"/>
            <a:ext cx="4312940" cy="906878"/>
          </a:xfrm>
          <a:prstGeom prst="roundRect">
            <a:avLst>
              <a:gd name="adj" fmla="val 4482"/>
            </a:avLst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모서리가 둥근 직사각형 90"/>
          <p:cNvSpPr/>
          <p:nvPr/>
        </p:nvSpPr>
        <p:spPr>
          <a:xfrm>
            <a:off x="2359087" y="2279164"/>
            <a:ext cx="3759253" cy="967128"/>
          </a:xfrm>
          <a:prstGeom prst="roundRect">
            <a:avLst>
              <a:gd name="adj" fmla="val 4482"/>
            </a:avLst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2" name="그림 9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344" y="4074916"/>
            <a:ext cx="3776419" cy="928541"/>
          </a:xfrm>
          <a:prstGeom prst="rect">
            <a:avLst/>
          </a:prstGeom>
        </p:spPr>
      </p:pic>
      <p:sp>
        <p:nvSpPr>
          <p:cNvPr id="93" name="TextBox 92"/>
          <p:cNvSpPr txBox="1"/>
          <p:nvPr/>
        </p:nvSpPr>
        <p:spPr>
          <a:xfrm>
            <a:off x="400890" y="3564264"/>
            <a:ext cx="80431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u="sng" dirty="0"/>
              <a:t>4</a:t>
            </a:r>
            <a:r>
              <a:rPr lang="en-US" altLang="ko-KR" sz="1400" b="1" u="sng" dirty="0" smtClean="0"/>
              <a:t>. </a:t>
            </a:r>
            <a:r>
              <a:rPr lang="en-US" altLang="ko-KR" sz="1400" b="1" u="sng" dirty="0" err="1" smtClean="0"/>
              <a:t>CutMix</a:t>
            </a:r>
            <a:r>
              <a:rPr lang="en-US" altLang="ko-KR" sz="1400" b="1" u="sng" dirty="0" smtClean="0"/>
              <a:t> segmentation </a:t>
            </a:r>
            <a:r>
              <a:rPr lang="en-US" altLang="ko-KR" sz="1400" dirty="0" smtClean="0"/>
              <a:t>: N</a:t>
            </a:r>
            <a:r>
              <a:rPr lang="ko-KR" altLang="en-US" sz="1400" dirty="0" smtClean="0"/>
              <a:t>과 </a:t>
            </a:r>
            <a:r>
              <a:rPr lang="en-US" altLang="ko-KR" sz="1400" dirty="0" smtClean="0"/>
              <a:t>M</a:t>
            </a:r>
            <a:r>
              <a:rPr lang="ko-KR" altLang="en-US" sz="1400" dirty="0" smtClean="0"/>
              <a:t>의 훈련을 동시에 진행하도록 유도하는 </a:t>
            </a:r>
            <a:r>
              <a:rPr lang="en-US" altLang="ko-KR" sz="1400" dirty="0" smtClean="0"/>
              <a:t>augmentation </a:t>
            </a:r>
            <a:r>
              <a:rPr lang="ko-KR" altLang="en-US" sz="1400" dirty="0" smtClean="0"/>
              <a:t>기법 </a:t>
            </a:r>
            <a:r>
              <a:rPr lang="en-US" altLang="ko-KR" sz="1400" dirty="0" smtClean="0"/>
              <a:t>(</a:t>
            </a:r>
            <a:r>
              <a:rPr lang="en-US" altLang="ko-KR" sz="1400" dirty="0" err="1" smtClean="0"/>
              <a:t>cutmix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기반</a:t>
            </a:r>
            <a:r>
              <a:rPr lang="en-US" altLang="ko-KR" sz="1400" dirty="0" smtClean="0"/>
              <a:t>) </a:t>
            </a:r>
            <a:endParaRPr lang="ko-KR" altLang="en-US" sz="1400" dirty="0"/>
          </a:p>
        </p:txBody>
      </p:sp>
      <p:sp>
        <p:nvSpPr>
          <p:cNvPr id="94" name="TextBox 93"/>
          <p:cNvSpPr txBox="1"/>
          <p:nvPr/>
        </p:nvSpPr>
        <p:spPr>
          <a:xfrm>
            <a:off x="400890" y="5297726"/>
            <a:ext cx="83243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u="sng" dirty="0" smtClean="0"/>
              <a:t>5</a:t>
            </a:r>
            <a:r>
              <a:rPr lang="en-US" altLang="ko-KR" sz="1400" b="1" u="sng" dirty="0" smtClean="0"/>
              <a:t>. </a:t>
            </a:r>
            <a:r>
              <a:rPr lang="en-US" altLang="ko-KR" sz="1400" b="1" u="sng" dirty="0" err="1"/>
              <a:t>S</a:t>
            </a:r>
            <a:r>
              <a:rPr lang="en-US" altLang="ko-KR" sz="1400" b="1" u="sng" dirty="0" err="1" smtClean="0"/>
              <a:t>egMix</a:t>
            </a:r>
            <a:r>
              <a:rPr lang="en-US" altLang="ko-KR" sz="1400" b="1" u="sng" dirty="0" smtClean="0"/>
              <a:t> segmentation</a:t>
            </a:r>
            <a:r>
              <a:rPr lang="en-US" altLang="ko-KR" sz="1400" dirty="0" smtClean="0"/>
              <a:t>: </a:t>
            </a:r>
            <a:r>
              <a:rPr lang="en-US" altLang="ko-KR" sz="1400" dirty="0"/>
              <a:t>N</a:t>
            </a:r>
            <a:r>
              <a:rPr lang="ko-KR" altLang="en-US" sz="1400" dirty="0"/>
              <a:t>과 </a:t>
            </a:r>
            <a:r>
              <a:rPr lang="en-US" altLang="ko-KR" sz="1400" dirty="0"/>
              <a:t>M</a:t>
            </a:r>
            <a:r>
              <a:rPr lang="ko-KR" altLang="en-US" sz="1400" dirty="0"/>
              <a:t>의 훈련을 동시에 진행하도록 유도하는 </a:t>
            </a:r>
            <a:r>
              <a:rPr lang="en-US" altLang="ko-KR" sz="1400" dirty="0"/>
              <a:t>augmentation </a:t>
            </a:r>
            <a:r>
              <a:rPr lang="ko-KR" altLang="en-US" sz="1400" dirty="0" smtClean="0"/>
              <a:t>기법 </a:t>
            </a:r>
            <a:r>
              <a:rPr lang="en-US" altLang="ko-KR" sz="1400" dirty="0" smtClean="0"/>
              <a:t>(</a:t>
            </a:r>
            <a:r>
              <a:rPr lang="en-US" altLang="ko-KR" sz="1400" dirty="0" err="1" smtClean="0"/>
              <a:t>segMix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기반</a:t>
            </a:r>
            <a:r>
              <a:rPr lang="en-US" altLang="ko-KR" sz="1400" dirty="0" smtClean="0"/>
              <a:t>) </a:t>
            </a:r>
            <a:endParaRPr lang="ko-KR" altLang="en-US" sz="1400" dirty="0"/>
          </a:p>
          <a:p>
            <a:endParaRPr lang="ko-KR" altLang="en-US" sz="1400" dirty="0"/>
          </a:p>
        </p:txBody>
      </p:sp>
      <p:sp>
        <p:nvSpPr>
          <p:cNvPr id="95" name="모서리가 둥근 직사각형 94"/>
          <p:cNvSpPr/>
          <p:nvPr/>
        </p:nvSpPr>
        <p:spPr>
          <a:xfrm>
            <a:off x="607588" y="4006161"/>
            <a:ext cx="7707469" cy="1114049"/>
          </a:xfrm>
          <a:prstGeom prst="roundRect">
            <a:avLst>
              <a:gd name="adj" fmla="val 4482"/>
            </a:avLst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>
            <a:off x="607589" y="3520867"/>
            <a:ext cx="7836493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5" name="그림 10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180" y="5739370"/>
            <a:ext cx="3776419" cy="928541"/>
          </a:xfrm>
          <a:prstGeom prst="rect">
            <a:avLst/>
          </a:prstGeom>
        </p:spPr>
      </p:pic>
      <p:sp>
        <p:nvSpPr>
          <p:cNvPr id="106" name="모서리가 둥근 직사각형 105"/>
          <p:cNvSpPr/>
          <p:nvPr/>
        </p:nvSpPr>
        <p:spPr>
          <a:xfrm>
            <a:off x="607588" y="5646615"/>
            <a:ext cx="7775835" cy="1114049"/>
          </a:xfrm>
          <a:prstGeom prst="roundRect">
            <a:avLst>
              <a:gd name="adj" fmla="val 4482"/>
            </a:avLst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7" name="그림 106"/>
          <p:cNvPicPr>
            <a:picLocks noChangeAspect="1"/>
          </p:cNvPicPr>
          <p:nvPr/>
        </p:nvPicPr>
        <p:blipFill rotWithShape="1">
          <a:blip r:embed="rId5"/>
          <a:srcRect t="7088" b="44529"/>
          <a:stretch/>
        </p:blipFill>
        <p:spPr>
          <a:xfrm>
            <a:off x="5472305" y="5664324"/>
            <a:ext cx="2585299" cy="1032310"/>
          </a:xfrm>
          <a:prstGeom prst="rect">
            <a:avLst/>
          </a:prstGeom>
        </p:spPr>
      </p:pic>
      <p:pic>
        <p:nvPicPr>
          <p:cNvPr id="112" name="그림 111"/>
          <p:cNvPicPr>
            <a:picLocks noChangeAspect="1"/>
          </p:cNvPicPr>
          <p:nvPr/>
        </p:nvPicPr>
        <p:blipFill rotWithShape="1">
          <a:blip r:embed="rId5"/>
          <a:srcRect t="55880"/>
          <a:stretch/>
        </p:blipFill>
        <p:spPr>
          <a:xfrm>
            <a:off x="5296503" y="4067137"/>
            <a:ext cx="2843829" cy="1035492"/>
          </a:xfrm>
          <a:prstGeom prst="rect">
            <a:avLst/>
          </a:prstGeom>
        </p:spPr>
      </p:pic>
      <p:cxnSp>
        <p:nvCxnSpPr>
          <p:cNvPr id="6" name="직선 연결선 5"/>
          <p:cNvCxnSpPr/>
          <p:nvPr/>
        </p:nvCxnSpPr>
        <p:spPr>
          <a:xfrm>
            <a:off x="5121777" y="4171627"/>
            <a:ext cx="0" cy="83183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연결선 112"/>
          <p:cNvCxnSpPr/>
          <p:nvPr/>
        </p:nvCxnSpPr>
        <p:spPr>
          <a:xfrm>
            <a:off x="5121777" y="5836081"/>
            <a:ext cx="0" cy="83183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4621600" y="914962"/>
            <a:ext cx="4281328" cy="88614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5868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030095" y="-141316"/>
            <a:ext cx="955964" cy="13134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1454727" y="3882045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18802" y="3208712"/>
            <a:ext cx="73609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smtClean="0">
                <a:latin typeface="+mj-ea"/>
                <a:ea typeface="+mj-ea"/>
              </a:rPr>
              <a:t>현미경 시스템</a:t>
            </a:r>
            <a:endParaRPr lang="ko-KR" altLang="en-US" sz="2800" b="1" dirty="0">
              <a:latin typeface="+mj-ea"/>
              <a:ea typeface="+mj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18802" y="3863199"/>
            <a:ext cx="73609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err="1" smtClean="0">
                <a:latin typeface="+mj-ea"/>
                <a:ea typeface="+mj-ea"/>
              </a:rPr>
              <a:t>Cutmix</a:t>
            </a:r>
            <a:r>
              <a:rPr lang="en-US" altLang="ko-KR" sz="2000" b="1" dirty="0" smtClean="0">
                <a:latin typeface="+mj-ea"/>
                <a:ea typeface="+mj-ea"/>
              </a:rPr>
              <a:t> </a:t>
            </a:r>
            <a:r>
              <a:rPr lang="ko-KR" altLang="en-US" sz="2000" b="1" dirty="0" smtClean="0">
                <a:latin typeface="+mj-ea"/>
                <a:ea typeface="+mj-ea"/>
              </a:rPr>
              <a:t>테스트</a:t>
            </a:r>
            <a:endParaRPr lang="ko-KR" altLang="en-US" sz="20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135741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55575" y="127265"/>
            <a:ext cx="4698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 smtClean="0">
                <a:latin typeface="+mj-ea"/>
              </a:rPr>
              <a:t>CutMix</a:t>
            </a:r>
            <a:r>
              <a:rPr lang="en-US" altLang="ko-KR" b="1" dirty="0" smtClean="0">
                <a:latin typeface="+mj-ea"/>
              </a:rPr>
              <a:t>-segmentation </a:t>
            </a:r>
            <a:r>
              <a:rPr lang="ko-KR" altLang="en-US" b="1" dirty="0" smtClean="0">
                <a:latin typeface="+mj-ea"/>
              </a:rPr>
              <a:t>실험</a:t>
            </a:r>
            <a:endParaRPr lang="ko-KR" altLang="en-US" b="1" dirty="0">
              <a:latin typeface="+mj-ea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55575" y="550810"/>
            <a:ext cx="7480425" cy="380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u="sng" dirty="0" smtClean="0"/>
              <a:t>데이터 </a:t>
            </a:r>
            <a:r>
              <a:rPr lang="ko-KR" altLang="en-US" sz="1400" b="1" u="sng" dirty="0" err="1" smtClean="0"/>
              <a:t>셋업</a:t>
            </a:r>
            <a:endParaRPr lang="en-US" altLang="ko-KR" sz="1400" b="1" u="sng" dirty="0" smtClean="0"/>
          </a:p>
        </p:txBody>
      </p:sp>
      <p:pic>
        <p:nvPicPr>
          <p:cNvPr id="1026" name="Picture 2" descr="https://erratic-tailor-f01.notion.site/image/https%3A%2F%2Fs3-us-west-2.amazonaws.com%2Fsecure.notion-static.com%2Fbf29a574-afae-4d8d-813a-cff2a5e77492%2FUntitled.png?table=block&amp;id=6887ece2-3c78-4b01-a1be-5fb279758cec&amp;spaceId=ad2a71b5-1b0d-4734-bbc4-60a807442e5d&amp;width=740&amp;userId=&amp;cache=v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" y="1120405"/>
            <a:ext cx="4511338" cy="1176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erratic-tailor-f01.notion.site/image/https%3A%2F%2Fs3-us-west-2.amazonaws.com%2Fsecure.notion-static.com%2Fba9961b2-879a-4031-9fcd-96a77dc6e593%2FUntitled.png?table=block&amp;id=7f14c4e0-674c-4e9d-8ecc-253c11a29164&amp;spaceId=ad2a71b5-1b0d-4734-bbc4-60a807442e5d&amp;width=2000&amp;userId=&amp;cache=v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72" y="3501058"/>
            <a:ext cx="4619050" cy="2055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아래쪽 화살표 1"/>
          <p:cNvSpPr/>
          <p:nvPr/>
        </p:nvSpPr>
        <p:spPr>
          <a:xfrm>
            <a:off x="1196411" y="2486511"/>
            <a:ext cx="358924" cy="48711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623702" y="2406900"/>
            <a:ext cx="3987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데이터를 다음과 같은 형태로 섞어서 사용 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cutmix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1030" name="Picture 6" descr="https://erratic-tailor-f01.notion.site/image/https%3A%2F%2Fs3-us-west-2.amazonaws.com%2Fsecure.notion-static.com%2Fc4234b30-aef7-45d7-830d-b7511d4810d3%2FUntitled.png?table=block&amp;id=387bb466-fa0d-4a03-868b-517616be2c9a&amp;spaceId=ad2a71b5-1b0d-4734-bbc4-60a807442e5d&amp;width=2000&amp;userId=&amp;cache=v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7234" y="3053231"/>
            <a:ext cx="2978644" cy="3053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5967234" y="3828194"/>
            <a:ext cx="3057125" cy="74380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오른쪽 화살표 4"/>
          <p:cNvSpPr/>
          <p:nvPr/>
        </p:nvSpPr>
        <p:spPr>
          <a:xfrm>
            <a:off x="5649905" y="4089000"/>
            <a:ext cx="278826" cy="2221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970528" y="4015429"/>
            <a:ext cx="803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정상</a:t>
            </a:r>
            <a:endParaRPr lang="ko-KR" altLang="en-US"/>
          </a:p>
        </p:txBody>
      </p:sp>
      <p:sp>
        <p:nvSpPr>
          <p:cNvPr id="16" name="오른쪽 화살표 15"/>
          <p:cNvSpPr/>
          <p:nvPr/>
        </p:nvSpPr>
        <p:spPr>
          <a:xfrm>
            <a:off x="5662892" y="3351554"/>
            <a:ext cx="278826" cy="2221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4854011" y="3277983"/>
            <a:ext cx="1187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비정상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22666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44536</TotalTime>
  <Words>963</Words>
  <Application>Microsoft Office PowerPoint</Application>
  <PresentationFormat>화면 슬라이드 쇼(4:3)</PresentationFormat>
  <Paragraphs>198</Paragraphs>
  <Slides>29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5" baseType="lpstr">
      <vt:lpstr>맑은 고딕</vt:lpstr>
      <vt:lpstr>Arial</vt:lpstr>
      <vt:lpstr>Calibri</vt:lpstr>
      <vt:lpstr>Calibri Light</vt:lpstr>
      <vt:lpstr>Times New Roman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mujinkim</dc:creator>
  <cp:lastModifiedBy>mujinkim</cp:lastModifiedBy>
  <cp:revision>557</cp:revision>
  <dcterms:created xsi:type="dcterms:W3CDTF">2021-03-24T07:36:17Z</dcterms:created>
  <dcterms:modified xsi:type="dcterms:W3CDTF">2022-01-07T05:34:34Z</dcterms:modified>
</cp:coreProperties>
</file>